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27"/>
  </p:notesMasterIdLst>
  <p:handoutMasterIdLst>
    <p:handoutMasterId r:id="rId28"/>
  </p:handoutMasterIdLst>
  <p:sldIdLst>
    <p:sldId id="281" r:id="rId3"/>
    <p:sldId id="282" r:id="rId4"/>
    <p:sldId id="257" r:id="rId5"/>
    <p:sldId id="286" r:id="rId6"/>
    <p:sldId id="288" r:id="rId7"/>
    <p:sldId id="290" r:id="rId8"/>
    <p:sldId id="291" r:id="rId9"/>
    <p:sldId id="292" r:id="rId10"/>
    <p:sldId id="304" r:id="rId11"/>
    <p:sldId id="306" r:id="rId12"/>
    <p:sldId id="293" r:id="rId13"/>
    <p:sldId id="303" r:id="rId14"/>
    <p:sldId id="294" r:id="rId15"/>
    <p:sldId id="302" r:id="rId16"/>
    <p:sldId id="295" r:id="rId17"/>
    <p:sldId id="300" r:id="rId18"/>
    <p:sldId id="301" r:id="rId19"/>
    <p:sldId id="296" r:id="rId20"/>
    <p:sldId id="297" r:id="rId21"/>
    <p:sldId id="307" r:id="rId22"/>
    <p:sldId id="298" r:id="rId23"/>
    <p:sldId id="299" r:id="rId24"/>
    <p:sldId id="289" r:id="rId25"/>
    <p:sldId id="273" r:id="rId2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E33663"/>
    <a:srgbClr val="EA6647"/>
    <a:srgbClr val="8A898C"/>
    <a:srgbClr val="98C222"/>
    <a:srgbClr val="FDC60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7738" autoAdjust="0"/>
  </p:normalViewPr>
  <p:slideViewPr>
    <p:cSldViewPr>
      <p:cViewPr>
        <p:scale>
          <a:sx n="100" d="100"/>
          <a:sy n="100" d="100"/>
        </p:scale>
        <p:origin x="-516" y="5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610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162E04-603A-4606-BDA1-BA28B92C1975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50B83-4C7E-4DB5-B275-1A28248E59E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5019944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C9A95A-F388-4558-8B06-7C1E75EB483F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0DD42A-7DB6-44AF-9FCD-A29871A6392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374082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73832"/>
            <a:ext cx="8229600" cy="1143000"/>
          </a:xfrm>
        </p:spPr>
        <p:txBody>
          <a:bodyPr>
            <a:noAutofit/>
          </a:bodyPr>
          <a:lstStyle>
            <a:lvl1pPr>
              <a:defRPr sz="4000" b="1" i="0" baseline="0">
                <a:solidFill>
                  <a:srgbClr val="002060"/>
                </a:solidFill>
                <a:latin typeface="Century Gothic" pitchFamily="34" charset="0"/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99381"/>
            <a:ext cx="8229600" cy="4165923"/>
          </a:xfrm>
        </p:spPr>
        <p:txBody>
          <a:bodyPr/>
          <a:lstStyle>
            <a:lvl1pPr>
              <a:defRPr baseline="0">
                <a:solidFill>
                  <a:srgbClr val="002060"/>
                </a:solidFill>
                <a:latin typeface="Century Gothic" pitchFamily="34" charset="0"/>
              </a:defRPr>
            </a:lvl1pPr>
            <a:lvl2pPr>
              <a:buFont typeface="Wingdings" pitchFamily="2" charset="2"/>
              <a:buChar char="ü"/>
              <a:defRPr baseline="0">
                <a:solidFill>
                  <a:srgbClr val="002060"/>
                </a:solidFill>
                <a:latin typeface="Century Gothic" pitchFamily="34" charset="0"/>
              </a:defRPr>
            </a:lvl2pPr>
            <a:lvl3pPr>
              <a:defRPr>
                <a:solidFill>
                  <a:srgbClr val="002060"/>
                </a:solidFill>
                <a:latin typeface="Century Gothic" pitchFamily="34" charset="0"/>
              </a:defRPr>
            </a:lvl3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  <p:cxnSp>
        <p:nvCxnSpPr>
          <p:cNvPr id="7" name="6 Conector recto"/>
          <p:cNvCxnSpPr/>
          <p:nvPr userDrawn="1"/>
        </p:nvCxnSpPr>
        <p:spPr>
          <a:xfrm>
            <a:off x="-2604" y="6356824"/>
            <a:ext cx="5904656" cy="0"/>
          </a:xfrm>
          <a:prstGeom prst="line">
            <a:avLst/>
          </a:prstGeom>
          <a:ln w="12700" cap="rnd">
            <a:solidFill>
              <a:srgbClr val="003399"/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Rectángulo"/>
          <p:cNvSpPr/>
          <p:nvPr userDrawn="1"/>
        </p:nvSpPr>
        <p:spPr>
          <a:xfrm>
            <a:off x="0" y="116632"/>
            <a:ext cx="9149053" cy="7920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800" b="1" dirty="0" err="1" smtClean="0">
                <a:solidFill>
                  <a:schemeClr val="bg1"/>
                </a:solidFill>
                <a:latin typeface="Century Gothic" pitchFamily="34" charset="0"/>
              </a:rPr>
              <a:t>Interreg</a:t>
            </a:r>
            <a:r>
              <a:rPr lang="es-ES" sz="1800" b="1" dirty="0" smtClean="0">
                <a:solidFill>
                  <a:schemeClr val="bg1"/>
                </a:solidFill>
                <a:latin typeface="Century Gothic" pitchFamily="34" charset="0"/>
              </a:rPr>
              <a:t> V-A España –</a:t>
            </a:r>
            <a:r>
              <a:rPr lang="es-ES" sz="1800" b="1" baseline="0" dirty="0" smtClean="0">
                <a:solidFill>
                  <a:schemeClr val="bg1"/>
                </a:solidFill>
                <a:latin typeface="Century Gothic" pitchFamily="34" charset="0"/>
              </a:rPr>
              <a:t> Francia - Andorra (</a:t>
            </a:r>
            <a:r>
              <a:rPr lang="es-ES" sz="1800" b="1" dirty="0" smtClean="0">
                <a:solidFill>
                  <a:schemeClr val="bg1"/>
                </a:solidFill>
                <a:latin typeface="Century Gothic" pitchFamily="34" charset="0"/>
              </a:rPr>
              <a:t>POCTEFA 2014-2020) </a:t>
            </a:r>
          </a:p>
          <a:p>
            <a:r>
              <a:rPr lang="es-ES" sz="1800" b="1" dirty="0" err="1" smtClean="0">
                <a:solidFill>
                  <a:srgbClr val="E33663"/>
                </a:solidFill>
                <a:latin typeface="Century Gothic" pitchFamily="34" charset="0"/>
              </a:rPr>
              <a:t>Interreg</a:t>
            </a:r>
            <a:r>
              <a:rPr lang="es-ES" sz="1800" b="1" baseline="0" dirty="0" smtClean="0">
                <a:solidFill>
                  <a:srgbClr val="E33663"/>
                </a:solidFill>
                <a:latin typeface="Century Gothic" pitchFamily="34" charset="0"/>
              </a:rPr>
              <a:t> V-A </a:t>
            </a:r>
            <a:r>
              <a:rPr lang="es-ES" sz="1800" b="1" baseline="0" dirty="0" err="1" smtClean="0">
                <a:solidFill>
                  <a:srgbClr val="E33663"/>
                </a:solidFill>
                <a:latin typeface="Century Gothic" pitchFamily="34" charset="0"/>
              </a:rPr>
              <a:t>Espagne</a:t>
            </a:r>
            <a:r>
              <a:rPr lang="es-ES" sz="1800" b="1" baseline="0" dirty="0" smtClean="0">
                <a:solidFill>
                  <a:srgbClr val="E33663"/>
                </a:solidFill>
                <a:latin typeface="Century Gothic" pitchFamily="34" charset="0"/>
              </a:rPr>
              <a:t> - France - </a:t>
            </a:r>
            <a:r>
              <a:rPr lang="es-ES" sz="1800" b="1" baseline="0" dirty="0" err="1" smtClean="0">
                <a:solidFill>
                  <a:srgbClr val="E33663"/>
                </a:solidFill>
                <a:latin typeface="Century Gothic" pitchFamily="34" charset="0"/>
              </a:rPr>
              <a:t>Andorre</a:t>
            </a:r>
            <a:r>
              <a:rPr lang="es-ES" sz="1800" b="1" baseline="0" dirty="0" smtClean="0">
                <a:solidFill>
                  <a:srgbClr val="E33663"/>
                </a:solidFill>
                <a:latin typeface="Century Gothic" pitchFamily="34" charset="0"/>
              </a:rPr>
              <a:t> (</a:t>
            </a:r>
            <a:r>
              <a:rPr lang="es-ES" sz="1800" b="1" dirty="0" smtClean="0">
                <a:solidFill>
                  <a:srgbClr val="E33663"/>
                </a:solidFill>
                <a:latin typeface="Century Gothic" pitchFamily="34" charset="0"/>
              </a:rPr>
              <a:t>POCTEFA 2014-2020)</a:t>
            </a:r>
          </a:p>
        </p:txBody>
      </p:sp>
      <p:sp>
        <p:nvSpPr>
          <p:cNvPr id="12" name="11 CuadroTexto"/>
          <p:cNvSpPr txBox="1"/>
          <p:nvPr userDrawn="1"/>
        </p:nvSpPr>
        <p:spPr>
          <a:xfrm>
            <a:off x="-36512" y="6402814"/>
            <a:ext cx="8496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400" b="1" kern="1200" dirty="0" smtClean="0">
                <a:solidFill>
                  <a:srgbClr val="002060"/>
                </a:solidFill>
                <a:latin typeface="Century Gothic" pitchFamily="34" charset="0"/>
                <a:ea typeface="+mn-ea"/>
                <a:cs typeface="+mn-cs"/>
              </a:rPr>
              <a:t>Programa financiado por el FEDER/ </a:t>
            </a:r>
            <a:r>
              <a:rPr lang="es-ES" sz="1400" b="1" kern="1200" dirty="0" err="1" smtClean="0">
                <a:solidFill>
                  <a:srgbClr val="E33663"/>
                </a:solidFill>
                <a:latin typeface="Century Gothic" pitchFamily="34" charset="0"/>
                <a:ea typeface="+mn-ea"/>
                <a:cs typeface="+mn-cs"/>
              </a:rPr>
              <a:t>Programme</a:t>
            </a:r>
            <a:r>
              <a:rPr lang="es-ES" sz="1400" b="1" kern="1200" dirty="0" smtClean="0">
                <a:solidFill>
                  <a:srgbClr val="E33663"/>
                </a:solidFill>
                <a:latin typeface="Century Gothic" pitchFamily="34" charset="0"/>
                <a:ea typeface="+mn-ea"/>
                <a:cs typeface="+mn-cs"/>
              </a:rPr>
              <a:t> </a:t>
            </a:r>
            <a:r>
              <a:rPr lang="es-ES" sz="1400" b="1" kern="1200" dirty="0" err="1" smtClean="0">
                <a:solidFill>
                  <a:srgbClr val="E33663"/>
                </a:solidFill>
                <a:latin typeface="Century Gothic" pitchFamily="34" charset="0"/>
                <a:ea typeface="+mn-ea"/>
                <a:cs typeface="+mn-cs"/>
              </a:rPr>
              <a:t>financé</a:t>
            </a:r>
            <a:r>
              <a:rPr lang="es-ES" sz="1400" b="1" kern="1200" dirty="0" smtClean="0">
                <a:solidFill>
                  <a:srgbClr val="E33663"/>
                </a:solidFill>
                <a:latin typeface="Century Gothic" pitchFamily="34" charset="0"/>
                <a:ea typeface="+mn-ea"/>
                <a:cs typeface="+mn-cs"/>
              </a:rPr>
              <a:t> par le FEDER</a:t>
            </a:r>
          </a:p>
        </p:txBody>
      </p:sp>
      <p:pic>
        <p:nvPicPr>
          <p:cNvPr id="17" name="16 Imagen" descr="INTERNO-logo-interreg-poctefa-CMYK.jpg"/>
          <p:cNvPicPr>
            <a:picLocks noChangeAspect="1"/>
          </p:cNvPicPr>
          <p:nvPr userDrawn="1"/>
        </p:nvPicPr>
        <p:blipFill>
          <a:blip r:embed="rId2" cstate="print"/>
          <a:srcRect l="6689" t="17026" r="6764" b="20544"/>
          <a:stretch>
            <a:fillRect/>
          </a:stretch>
        </p:blipFill>
        <p:spPr>
          <a:xfrm>
            <a:off x="6247819" y="6012148"/>
            <a:ext cx="2428637" cy="65158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C43A0-1637-4390-937E-F141F383F720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96D57-B394-40DA-A2BD-24C357FA6F27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0" y="332656"/>
            <a:ext cx="9144000" cy="158417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0372" t="40969" r="16432" b="8829"/>
          <a:stretch>
            <a:fillRect/>
          </a:stretch>
        </p:blipFill>
        <p:spPr bwMode="auto">
          <a:xfrm>
            <a:off x="1259632" y="2148622"/>
            <a:ext cx="6480720" cy="3088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35496" y="500479"/>
            <a:ext cx="910850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100" b="1" dirty="0" err="1" smtClean="0">
                <a:solidFill>
                  <a:srgbClr val="E33663"/>
                </a:solidFill>
                <a:latin typeface="Century Gothic" pitchFamily="34" charset="0"/>
              </a:rPr>
              <a:t>Interreg</a:t>
            </a:r>
            <a:r>
              <a:rPr lang="fr-FR" sz="3100" b="1" dirty="0" smtClean="0">
                <a:solidFill>
                  <a:srgbClr val="E33663"/>
                </a:solidFill>
                <a:latin typeface="Century Gothic" pitchFamily="34" charset="0"/>
              </a:rPr>
              <a:t> V-A Espagne, France, Andorre (POCTEFA 2014-2020)  </a:t>
            </a:r>
          </a:p>
        </p:txBody>
      </p:sp>
      <p:sp>
        <p:nvSpPr>
          <p:cNvPr id="9" name="8 Rectángulo"/>
          <p:cNvSpPr/>
          <p:nvPr/>
        </p:nvSpPr>
        <p:spPr>
          <a:xfrm>
            <a:off x="-5054" y="6093296"/>
            <a:ext cx="9149053" cy="57606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000" b="1" dirty="0" err="1" smtClean="0">
                <a:solidFill>
                  <a:srgbClr val="E33663"/>
                </a:solidFill>
                <a:latin typeface="Century Gothic" pitchFamily="34" charset="0"/>
              </a:rPr>
              <a:t>Seminario</a:t>
            </a:r>
            <a:r>
              <a:rPr lang="fr-FR" sz="3000" b="1" dirty="0" smtClean="0">
                <a:solidFill>
                  <a:srgbClr val="E33663"/>
                </a:solidFill>
                <a:latin typeface="Century Gothic" pitchFamily="34" charset="0"/>
              </a:rPr>
              <a:t> </a:t>
            </a:r>
            <a:r>
              <a:rPr lang="fr-FR" sz="3000" b="1" dirty="0" err="1" smtClean="0">
                <a:solidFill>
                  <a:srgbClr val="E33663"/>
                </a:solidFill>
                <a:latin typeface="Century Gothic" pitchFamily="34" charset="0"/>
              </a:rPr>
              <a:t>virtual</a:t>
            </a:r>
            <a:r>
              <a:rPr lang="fr-FR" sz="3000" b="1" dirty="0" smtClean="0">
                <a:solidFill>
                  <a:srgbClr val="E33663"/>
                </a:solidFill>
                <a:latin typeface="Century Gothic" pitchFamily="34" charset="0"/>
              </a:rPr>
              <a:t>, 12 de </a:t>
            </a:r>
            <a:r>
              <a:rPr lang="fr-FR" sz="3000" b="1" dirty="0" err="1" smtClean="0">
                <a:solidFill>
                  <a:srgbClr val="E33663"/>
                </a:solidFill>
                <a:latin typeface="Century Gothic" pitchFamily="34" charset="0"/>
              </a:rPr>
              <a:t>marzo</a:t>
            </a:r>
            <a:r>
              <a:rPr lang="fr-FR" sz="3000" b="1" dirty="0" smtClean="0">
                <a:solidFill>
                  <a:srgbClr val="E33663"/>
                </a:solidFill>
                <a:latin typeface="Century Gothic" pitchFamily="34" charset="0"/>
              </a:rPr>
              <a:t> de 2020</a:t>
            </a:r>
            <a:endParaRPr lang="fr-FR" sz="3000" b="1" dirty="0">
              <a:solidFill>
                <a:srgbClr val="E33663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0" y="332656"/>
            <a:ext cx="9144000" cy="158417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CuadroTexto"/>
          <p:cNvSpPr txBox="1"/>
          <p:nvPr/>
        </p:nvSpPr>
        <p:spPr>
          <a:xfrm>
            <a:off x="35496" y="500479"/>
            <a:ext cx="910850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100" b="1" dirty="0" err="1" smtClean="0">
                <a:solidFill>
                  <a:srgbClr val="E33663"/>
                </a:solidFill>
                <a:latin typeface="Century Gothic" pitchFamily="34" charset="0"/>
              </a:rPr>
              <a:t>Interreg</a:t>
            </a:r>
            <a:r>
              <a:rPr lang="fr-FR" sz="3100" b="1" dirty="0" smtClean="0">
                <a:solidFill>
                  <a:srgbClr val="E33663"/>
                </a:solidFill>
                <a:latin typeface="Century Gothic" pitchFamily="34" charset="0"/>
              </a:rPr>
              <a:t> V-A Espagne, France, Andorre (POCTEFA 2014-2020)  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1043608" y="2060848"/>
            <a:ext cx="70202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dirty="0" smtClean="0">
                <a:solidFill>
                  <a:srgbClr val="E33663"/>
                </a:solidFill>
                <a:latin typeface="Century Gothic" pitchFamily="34" charset="0"/>
              </a:rPr>
              <a:t>Seminario de beneficiarios  </a:t>
            </a:r>
          </a:p>
          <a:p>
            <a:pPr algn="ctr"/>
            <a:r>
              <a:rPr lang="es-ES" sz="3200" dirty="0" err="1" smtClean="0">
                <a:solidFill>
                  <a:srgbClr val="E33663"/>
                </a:solidFill>
                <a:latin typeface="Century Gothic" pitchFamily="34" charset="0"/>
              </a:rPr>
              <a:t>Séminaire</a:t>
            </a:r>
            <a:r>
              <a:rPr lang="es-ES" sz="3200" dirty="0" smtClean="0">
                <a:solidFill>
                  <a:srgbClr val="E33663"/>
                </a:solidFill>
                <a:latin typeface="Century Gothic" pitchFamily="34" charset="0"/>
              </a:rPr>
              <a:t> de </a:t>
            </a:r>
            <a:r>
              <a:rPr lang="es-ES" sz="3200" dirty="0" err="1" smtClean="0">
                <a:solidFill>
                  <a:srgbClr val="E33663"/>
                </a:solidFill>
                <a:latin typeface="Century Gothic" pitchFamily="34" charset="0"/>
              </a:rPr>
              <a:t>bénéficiaires</a:t>
            </a:r>
            <a:endParaRPr lang="es-ES" sz="3200" dirty="0">
              <a:solidFill>
                <a:srgbClr val="E33663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-5054" y="6093296"/>
            <a:ext cx="9149053" cy="57606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000" b="1" dirty="0" err="1" smtClean="0">
                <a:solidFill>
                  <a:srgbClr val="E33663"/>
                </a:solidFill>
                <a:latin typeface="Century Gothic" pitchFamily="34" charset="0"/>
              </a:rPr>
              <a:t>Seminario</a:t>
            </a:r>
            <a:r>
              <a:rPr lang="fr-FR" sz="3000" b="1" dirty="0" smtClean="0">
                <a:solidFill>
                  <a:srgbClr val="E33663"/>
                </a:solidFill>
                <a:latin typeface="Century Gothic" pitchFamily="34" charset="0"/>
              </a:rPr>
              <a:t> </a:t>
            </a:r>
            <a:r>
              <a:rPr lang="fr-FR" sz="3000" b="1" dirty="0" err="1" smtClean="0">
                <a:solidFill>
                  <a:srgbClr val="E33663"/>
                </a:solidFill>
                <a:latin typeface="Century Gothic" pitchFamily="34" charset="0"/>
              </a:rPr>
              <a:t>virtual</a:t>
            </a:r>
            <a:r>
              <a:rPr lang="fr-FR" sz="3000" b="1" dirty="0" smtClean="0">
                <a:solidFill>
                  <a:srgbClr val="E33663"/>
                </a:solidFill>
                <a:latin typeface="Century Gothic" pitchFamily="34" charset="0"/>
              </a:rPr>
              <a:t>, 12 de </a:t>
            </a:r>
            <a:r>
              <a:rPr lang="fr-FR" sz="3000" b="1" dirty="0" err="1" smtClean="0">
                <a:solidFill>
                  <a:srgbClr val="E33663"/>
                </a:solidFill>
                <a:latin typeface="Century Gothic" pitchFamily="34" charset="0"/>
              </a:rPr>
              <a:t>marzo</a:t>
            </a:r>
            <a:r>
              <a:rPr lang="fr-FR" sz="3000" b="1" dirty="0" smtClean="0">
                <a:solidFill>
                  <a:srgbClr val="E33663"/>
                </a:solidFill>
                <a:latin typeface="Century Gothic" pitchFamily="34" charset="0"/>
              </a:rPr>
              <a:t> de 2020</a:t>
            </a:r>
            <a:endParaRPr lang="fr-FR" sz="3000" b="1" dirty="0">
              <a:solidFill>
                <a:srgbClr val="E33663"/>
              </a:solidFill>
              <a:latin typeface="Century Gothic" pitchFamily="34" charset="0"/>
            </a:endParaRPr>
          </a:p>
        </p:txBody>
      </p:sp>
      <p:pic>
        <p:nvPicPr>
          <p:cNvPr id="12" name="11 Imagen" descr="INTERNO-logo-interreg-poctefa-CMY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16024" y="3392776"/>
            <a:ext cx="5711952" cy="21244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latin typeface="Century Gothic" pitchFamily="34" charset="0"/>
              </a:rPr>
              <a:t>El convenio FEDER ¿qué es?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1916832"/>
            <a:ext cx="7632848" cy="3960440"/>
          </a:xfrm>
        </p:spPr>
        <p:txBody>
          <a:bodyPr>
            <a:normAutofit/>
          </a:bodyPr>
          <a:lstStyle/>
          <a:p>
            <a:r>
              <a:rPr lang="es-ES" dirty="0" smtClean="0"/>
              <a:t>Es un documento contractual entre la Autoridad de Gestión y el Jefe de Fila/Beneficiario Principal </a:t>
            </a:r>
          </a:p>
          <a:p>
            <a:r>
              <a:rPr lang="es-ES" dirty="0" smtClean="0"/>
              <a:t>Es bilingüe (español y francés)</a:t>
            </a:r>
          </a:p>
          <a:p>
            <a:r>
              <a:rPr lang="es-ES" dirty="0" smtClean="0"/>
              <a:t>Define las modalidades de puesta en marcha y de pago de la subvención FEDER </a:t>
            </a:r>
          </a:p>
          <a:p>
            <a:pPr>
              <a:buNone/>
            </a:pPr>
            <a:endParaRPr lang="es-ES" dirty="0" smtClean="0"/>
          </a:p>
          <a:p>
            <a:pPr lvl="1"/>
            <a:endParaRPr lang="es-ES" dirty="0" smtClean="0">
              <a:latin typeface="Century Gothic" pitchFamily="34" charset="0"/>
            </a:endParaRP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latin typeface="Century Gothic" pitchFamily="34" charset="0"/>
              </a:rPr>
              <a:t>El convenio FEDER…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1772816"/>
            <a:ext cx="8579296" cy="4464496"/>
          </a:xfrm>
        </p:spPr>
        <p:txBody>
          <a:bodyPr>
            <a:normAutofit fontScale="92500"/>
          </a:bodyPr>
          <a:lstStyle/>
          <a:p>
            <a:r>
              <a:rPr lang="es-ES" dirty="0" smtClean="0"/>
              <a:t>Lo redacta la SC para los proyectos programados que han enviado todos los elementos requeridos en la notificación de programación, y se envía al Jefe de Fila/Beneficiario Principal para su firma en nombre de sus socios</a:t>
            </a:r>
          </a:p>
          <a:p>
            <a:r>
              <a:rPr lang="es-ES" dirty="0" smtClean="0"/>
              <a:t>Una vez firmado, está </a:t>
            </a:r>
            <a:r>
              <a:rPr lang="es-ES" b="1" dirty="0" smtClean="0"/>
              <a:t>disponible en el SIGEFA para que el </a:t>
            </a:r>
            <a:r>
              <a:rPr lang="es-ES" b="1" dirty="0" err="1" smtClean="0"/>
              <a:t>partenariado</a:t>
            </a:r>
            <a:r>
              <a:rPr lang="es-ES" b="1" dirty="0" smtClean="0"/>
              <a:t> del proyecto lo pueda consultar</a:t>
            </a:r>
            <a:endParaRPr lang="es-ES" b="1" dirty="0" smtClean="0">
              <a:latin typeface="Century Gothic" pitchFamily="34" charset="0"/>
            </a:endParaRPr>
          </a:p>
          <a:p>
            <a:pPr lvl="1"/>
            <a:endParaRPr lang="es-ES" dirty="0" smtClean="0">
              <a:latin typeface="Century Gothic" pitchFamily="34" charset="0"/>
            </a:endParaRP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latin typeface="Century Gothic" pitchFamily="34" charset="0"/>
              </a:rPr>
              <a:t>Convenio FEDER Artículo 1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55576" y="1772816"/>
            <a:ext cx="7931224" cy="50851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dirty="0" smtClean="0"/>
              <a:t>OBJETO</a:t>
            </a:r>
          </a:p>
          <a:p>
            <a:r>
              <a:rPr lang="es-ES" dirty="0" smtClean="0"/>
              <a:t>Objeto y datos generales del proyecto (acrónimo y nombre)</a:t>
            </a:r>
          </a:p>
          <a:p>
            <a:r>
              <a:rPr lang="es-ES" dirty="0" smtClean="0"/>
              <a:t>Beneficiarios</a:t>
            </a:r>
          </a:p>
          <a:p>
            <a:endParaRPr lang="es-ES" dirty="0" smtClean="0"/>
          </a:p>
          <a:p>
            <a:pPr>
              <a:buNone/>
            </a:pPr>
            <a:r>
              <a:rPr lang="es-ES" dirty="0" smtClean="0"/>
              <a:t>	Los objetivos, contenido, desglose… son anexos al convenio FEDER</a:t>
            </a:r>
          </a:p>
          <a:p>
            <a:pPr>
              <a:buNone/>
            </a:pPr>
            <a:endParaRPr lang="es-ES" dirty="0" smtClean="0"/>
          </a:p>
          <a:p>
            <a:pPr lvl="1"/>
            <a:endParaRPr lang="es-ES" dirty="0" smtClean="0">
              <a:latin typeface="Century Gothic" pitchFamily="34" charset="0"/>
            </a:endParaRP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latin typeface="Century Gothic" pitchFamily="34" charset="0"/>
              </a:rPr>
              <a:t>Convenio FEDER Artículo 2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1800201"/>
            <a:ext cx="8075240" cy="5085183"/>
          </a:xfrm>
        </p:spPr>
        <p:txBody>
          <a:bodyPr>
            <a:normAutofit/>
          </a:bodyPr>
          <a:lstStyle/>
          <a:p>
            <a:r>
              <a:rPr lang="es-ES" dirty="0" smtClean="0"/>
              <a:t>Coste total del proyecto (+Andorra)</a:t>
            </a:r>
          </a:p>
          <a:p>
            <a:r>
              <a:rPr lang="es-ES" dirty="0" smtClean="0">
                <a:latin typeface="Century Gothic" pitchFamily="34" charset="0"/>
              </a:rPr>
              <a:t>Coste total elegible del proyecto </a:t>
            </a:r>
          </a:p>
          <a:p>
            <a:r>
              <a:rPr lang="es-ES" dirty="0" smtClean="0"/>
              <a:t>Montante máximo de subvención FEDER</a:t>
            </a:r>
          </a:p>
          <a:p>
            <a:r>
              <a:rPr lang="es-ES" dirty="0" smtClean="0"/>
              <a:t>Compromiso de respeto del plan financiero aprobado</a:t>
            </a:r>
          </a:p>
          <a:p>
            <a:r>
              <a:rPr lang="es-ES" dirty="0" smtClean="0"/>
              <a:t>Respeto del % máximo de ayuda FEDER</a:t>
            </a:r>
            <a:endParaRPr lang="es-ES" dirty="0" smtClean="0">
              <a:latin typeface="Century Gothic" pitchFamily="34" charset="0"/>
            </a:endParaRPr>
          </a:p>
          <a:p>
            <a:pPr lvl="1"/>
            <a:endParaRPr lang="es-ES" dirty="0" smtClean="0">
              <a:latin typeface="Century Gothic" pitchFamily="34" charset="0"/>
            </a:endParaRP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latin typeface="Century Gothic" pitchFamily="34" charset="0"/>
              </a:rPr>
              <a:t>Convenio FEDER Artículo 3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1772817"/>
            <a:ext cx="8784976" cy="4680519"/>
          </a:xfrm>
        </p:spPr>
        <p:txBody>
          <a:bodyPr>
            <a:normAutofit fontScale="92500" lnSpcReduction="10000"/>
          </a:bodyPr>
          <a:lstStyle/>
          <a:p>
            <a:r>
              <a:rPr lang="es-ES" dirty="0" smtClean="0"/>
              <a:t>Convenio en vigor hasta 31.12.2023</a:t>
            </a:r>
          </a:p>
          <a:p>
            <a:r>
              <a:rPr lang="es-ES" dirty="0" smtClean="0">
                <a:latin typeface="Century Gothic" pitchFamily="34" charset="0"/>
              </a:rPr>
              <a:t>Es posible solicitar una prórroga </a:t>
            </a:r>
            <a:r>
              <a:rPr lang="es-ES" dirty="0" smtClean="0">
                <a:solidFill>
                  <a:srgbClr val="FF0000"/>
                </a:solidFill>
                <a:latin typeface="Century Gothic" pitchFamily="34" charset="0"/>
              </a:rPr>
              <a:t>pero atención porque en ningún caso los proyectos pueden finalizar después del 1.06.2022</a:t>
            </a:r>
          </a:p>
          <a:p>
            <a:r>
              <a:rPr lang="es-ES" dirty="0" smtClean="0"/>
              <a:t>Los gastos de preparación son elegibles desde 1.01.2014</a:t>
            </a:r>
          </a:p>
          <a:p>
            <a:r>
              <a:rPr lang="es-ES" dirty="0" smtClean="0">
                <a:latin typeface="Century Gothic" pitchFamily="34" charset="0"/>
              </a:rPr>
              <a:t>Los gastos del proyecto son elegibles desde la fecha de inicio a la fecha de finalización del proyecto</a:t>
            </a:r>
          </a:p>
          <a:p>
            <a:pPr lvl="1"/>
            <a:endParaRPr lang="es-ES" dirty="0" smtClean="0">
              <a:latin typeface="Century Gothic" pitchFamily="34" charset="0"/>
            </a:endParaRP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latin typeface="Century Gothic" pitchFamily="34" charset="0"/>
              </a:rPr>
              <a:t>Convenio FEDER Artículo 4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1772816"/>
            <a:ext cx="8856984" cy="50851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u="sng" dirty="0" smtClean="0"/>
              <a:t>Modalidades de pago del FEDER</a:t>
            </a:r>
          </a:p>
          <a:p>
            <a:pPr>
              <a:buFont typeface="Wingdings" pitchFamily="2" charset="2"/>
              <a:buChar char="ü"/>
            </a:pPr>
            <a:r>
              <a:rPr lang="es-ES" dirty="0" smtClean="0"/>
              <a:t>Pagos intermedios del </a:t>
            </a:r>
            <a:r>
              <a:rPr lang="es-ES" b="1" dirty="0" smtClean="0"/>
              <a:t>100%</a:t>
            </a:r>
            <a:r>
              <a:rPr lang="es-ES" dirty="0" smtClean="0"/>
              <a:t> tras presentación del gasto y verificación de los servicios de control </a:t>
            </a:r>
            <a:r>
              <a:rPr lang="es-ES" b="1" dirty="0" smtClean="0"/>
              <a:t>en función de las disponibilidades financieras</a:t>
            </a:r>
            <a:endParaRPr lang="es-ES" b="1" dirty="0" smtClean="0">
              <a:solidFill>
                <a:srgbClr val="FF0000"/>
              </a:solidFill>
              <a:latin typeface="Century Gothic" pitchFamily="34" charset="0"/>
            </a:endParaRPr>
          </a:p>
          <a:p>
            <a:pPr>
              <a:buNone/>
            </a:pPr>
            <a:r>
              <a:rPr lang="es-ES" sz="2800" b="1" dirty="0" smtClean="0">
                <a:solidFill>
                  <a:schemeClr val="accent1"/>
                </a:solidFill>
              </a:rPr>
              <a:t>	</a:t>
            </a:r>
            <a:r>
              <a:rPr lang="es-ES" dirty="0" smtClean="0">
                <a:solidFill>
                  <a:srgbClr val="FF0000"/>
                </a:solidFill>
              </a:rPr>
              <a:t>La declaración final de gasto por socio deberá presentarse </a:t>
            </a:r>
            <a:r>
              <a:rPr lang="es-ES" b="1" dirty="0" smtClean="0">
                <a:solidFill>
                  <a:srgbClr val="FF0000"/>
                </a:solidFill>
              </a:rPr>
              <a:t>como muy tarde tres  meses después de la finalización del proyecto (1 septiembre 2022)</a:t>
            </a:r>
            <a:r>
              <a:rPr lang="es-ES" dirty="0" smtClean="0">
                <a:solidFill>
                  <a:schemeClr val="accent1"/>
                </a:solidFill>
              </a:rPr>
              <a:t>. </a:t>
            </a:r>
          </a:p>
          <a:p>
            <a:pPr>
              <a:buNone/>
            </a:pPr>
            <a:endParaRPr lang="es-ES" sz="28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latin typeface="Century Gothic" pitchFamily="34" charset="0"/>
              </a:rPr>
              <a:t>Convenio FEDER Artículo 4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1772817"/>
            <a:ext cx="8856984" cy="4464496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s-ES" u="sng" dirty="0" smtClean="0"/>
              <a:t>Circuito de pago del FEDER</a:t>
            </a:r>
          </a:p>
          <a:p>
            <a:pPr>
              <a:buNone/>
            </a:pPr>
            <a:r>
              <a:rPr lang="es-ES" dirty="0" smtClean="0"/>
              <a:t>	Cada socio transmitirá al controlador de primer nivel en cada certificación </a:t>
            </a:r>
          </a:p>
          <a:p>
            <a:pPr>
              <a:buFont typeface="Wingdings" pitchFamily="2" charset="2"/>
              <a:buChar char="ü"/>
            </a:pPr>
            <a:r>
              <a:rPr lang="es-ES" dirty="0" smtClean="0">
                <a:latin typeface="Century Gothic" pitchFamily="34" charset="0"/>
              </a:rPr>
              <a:t>Un informe intermedio (SIGEFA)</a:t>
            </a:r>
          </a:p>
          <a:p>
            <a:pPr>
              <a:buFont typeface="Wingdings" pitchFamily="2" charset="2"/>
              <a:buChar char="ü"/>
            </a:pPr>
            <a:r>
              <a:rPr lang="es-ES" dirty="0" smtClean="0"/>
              <a:t>Justificación de todos los gastos (SIGEFA)</a:t>
            </a:r>
          </a:p>
          <a:p>
            <a:pPr>
              <a:buFont typeface="Wingdings" pitchFamily="2" charset="2"/>
              <a:buChar char="ü"/>
            </a:pPr>
            <a:r>
              <a:rPr lang="es-ES" dirty="0" smtClean="0">
                <a:latin typeface="Century Gothic" pitchFamily="34" charset="0"/>
              </a:rPr>
              <a:t>Justificantes de los pagos (SIGEFA)</a:t>
            </a:r>
          </a:p>
          <a:p>
            <a:pPr>
              <a:buFont typeface="Wingdings" pitchFamily="2" charset="2"/>
              <a:buChar char="ü"/>
            </a:pPr>
            <a:r>
              <a:rPr lang="es-ES" dirty="0" smtClean="0"/>
              <a:t>Formularios con firma y sello: gasto realizado y cofinanciaciones (ENVÍO ORIGINALES)</a:t>
            </a:r>
            <a:endParaRPr lang="es-ES" dirty="0" smtClean="0">
              <a:latin typeface="Century Gothic" pitchFamily="34" charset="0"/>
            </a:endParaRP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u="sng" dirty="0" smtClean="0"/>
              <a:t>¿Cuándo se declaran los gastos?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1772816"/>
            <a:ext cx="8856984" cy="50851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u="sng" dirty="0" smtClean="0"/>
              <a:t>	El Programa prevé 2 declaraciones de gastos y de financiación al año</a:t>
            </a:r>
          </a:p>
          <a:p>
            <a:pPr>
              <a:buNone/>
            </a:pPr>
            <a:r>
              <a:rPr lang="es-ES" dirty="0" smtClean="0"/>
              <a:t>	A elegir entre:</a:t>
            </a:r>
          </a:p>
          <a:p>
            <a:pPr>
              <a:buFontTx/>
              <a:buChar char="-"/>
            </a:pPr>
            <a:r>
              <a:rPr lang="es-ES" dirty="0" smtClean="0"/>
              <a:t>1 abril</a:t>
            </a:r>
          </a:p>
          <a:p>
            <a:pPr>
              <a:buFontTx/>
              <a:buChar char="-"/>
            </a:pPr>
            <a:r>
              <a:rPr lang="es-ES" dirty="0" smtClean="0">
                <a:latin typeface="Century Gothic" pitchFamily="34" charset="0"/>
              </a:rPr>
              <a:t>1 septiembre</a:t>
            </a:r>
          </a:p>
          <a:p>
            <a:r>
              <a:rPr lang="es-ES" dirty="0" smtClean="0">
                <a:solidFill>
                  <a:srgbClr val="FF0000"/>
                </a:solidFill>
              </a:rPr>
              <a:t>Es obligatorio declarar UNA VEZ AL AÑO, todos los socios a la vez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latin typeface="Century Gothic" pitchFamily="34" charset="0"/>
              </a:rPr>
              <a:t>Convenio FEDER Artículo 5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1772816"/>
            <a:ext cx="8075240" cy="50851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dirty="0" smtClean="0"/>
              <a:t>	Servicios de validación y control de gasto: </a:t>
            </a:r>
          </a:p>
          <a:p>
            <a:pPr>
              <a:buNone/>
            </a:pPr>
            <a:r>
              <a:rPr lang="es-ES" dirty="0" smtClean="0"/>
              <a:t>	</a:t>
            </a:r>
          </a:p>
          <a:p>
            <a:pPr>
              <a:buNone/>
            </a:pPr>
            <a:r>
              <a:rPr lang="es-ES" dirty="0" smtClean="0"/>
              <a:t>	la AG comunica el contacto del CONTROLADOR DE PRIMER NIVEL, que es </a:t>
            </a:r>
            <a:r>
              <a:rPr lang="es-ES" b="1" dirty="0" smtClean="0"/>
              <a:t>KPMG Auditores</a:t>
            </a:r>
            <a:endParaRPr lang="es-ES" b="1" dirty="0" smtClean="0">
              <a:latin typeface="Century Gothic" pitchFamily="34" charset="0"/>
            </a:endParaRPr>
          </a:p>
          <a:p>
            <a:pPr lvl="1"/>
            <a:endParaRPr lang="es-ES" dirty="0" smtClean="0">
              <a:latin typeface="Century Gothic" pitchFamily="34" charset="0"/>
            </a:endParaRP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latin typeface="Century Gothic" pitchFamily="34" charset="0"/>
              </a:rPr>
              <a:t>Convenio FEDER Artículo 6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1772816"/>
            <a:ext cx="8928992" cy="50851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dirty="0" smtClean="0"/>
              <a:t>	Flexibilidad: las modificaciones de la tabla de costes por desviación entre categorías de gasto se aceptan sin  reprogramación, cuando la incidencia financiera se limita a una </a:t>
            </a:r>
            <a:r>
              <a:rPr lang="es-ES" b="1" dirty="0" smtClean="0"/>
              <a:t>variación entre las categorías de gasto de la operación inferior o igual al 10% del coste total del proyecto </a:t>
            </a:r>
            <a:r>
              <a:rPr lang="es-ES" dirty="0" smtClean="0"/>
              <a:t>(sin variación del coste total del proyecto/de cada socio)</a:t>
            </a:r>
          </a:p>
          <a:p>
            <a:pPr lvl="1"/>
            <a:endParaRPr lang="es-ES" dirty="0" smtClean="0">
              <a:latin typeface="Century Gothic" pitchFamily="34" charset="0"/>
            </a:endParaRP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latin typeface="Century Gothic" pitchFamily="34" charset="0"/>
              </a:rPr>
              <a:t>Convenio FEDER Artículo 6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1772817"/>
            <a:ext cx="5472608" cy="508518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es-ES" dirty="0" smtClean="0"/>
              <a:t>	</a:t>
            </a:r>
            <a:r>
              <a:rPr lang="es-ES" sz="2800" dirty="0" smtClean="0"/>
              <a:t>Otras modificaciones financieras que afecten al presupuesto total del proyecto, al presupuesto de uno de los  socios, o desviación +10% entre categorías de gasto</a:t>
            </a:r>
          </a:p>
          <a:p>
            <a:pPr>
              <a:buFont typeface="Wingdings" pitchFamily="2" charset="2"/>
              <a:buChar char="ü"/>
            </a:pPr>
            <a:endParaRPr lang="es-ES" sz="500" dirty="0" smtClean="0"/>
          </a:p>
          <a:p>
            <a:pPr>
              <a:buFont typeface="Wingdings" pitchFamily="2" charset="2"/>
              <a:buChar char="ü"/>
            </a:pPr>
            <a:r>
              <a:rPr lang="es-ES" sz="2800" dirty="0" smtClean="0"/>
              <a:t>	Cualquier otra modificación</a:t>
            </a:r>
          </a:p>
          <a:p>
            <a:pPr lvl="1"/>
            <a:endParaRPr lang="es-ES" dirty="0" smtClean="0">
              <a:latin typeface="Century Gothic" pitchFamily="34" charset="0"/>
            </a:endParaRPr>
          </a:p>
          <a:p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6119664" y="2852936"/>
            <a:ext cx="3024336" cy="331236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	Solicitud de modificación </a:t>
            </a:r>
            <a:r>
              <a:rPr kumimoji="0" lang="es-E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¡¡atención prórrogas!!! Fecha finalización límite 1 de junio de 2022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	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endParaRPr kumimoji="0" lang="es-ES" sz="2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5" name="4 Flecha derecha"/>
          <p:cNvSpPr/>
          <p:nvPr/>
        </p:nvSpPr>
        <p:spPr>
          <a:xfrm>
            <a:off x="5724128" y="3573016"/>
            <a:ext cx="720080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latin typeface="Century Gothic" pitchFamily="34" charset="0"/>
              </a:rPr>
              <a:t>Solicitud de modificación: </a:t>
            </a:r>
            <a:br>
              <a:rPr lang="es-ES" dirty="0" smtClean="0">
                <a:latin typeface="Century Gothic" pitchFamily="34" charset="0"/>
              </a:rPr>
            </a:br>
            <a:r>
              <a:rPr lang="es-ES" dirty="0" smtClean="0">
                <a:latin typeface="Century Gothic" pitchFamily="34" charset="0"/>
              </a:rPr>
              <a:t>adenda al convenio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87016" y="1916832"/>
            <a:ext cx="8856984" cy="446449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s-ES" dirty="0" smtClean="0"/>
              <a:t>	Pasos a dar: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 smtClean="0"/>
              <a:t>Contactar SC para valorar la solicitud y conocer el </a:t>
            </a:r>
            <a:r>
              <a:rPr lang="es-ES" b="1" dirty="0" smtClean="0">
                <a:solidFill>
                  <a:srgbClr val="FF0000"/>
                </a:solidFill>
              </a:rPr>
              <a:t>procedimiento de modificación de proyectos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 smtClean="0"/>
              <a:t>Tarea SIGEFA y </a:t>
            </a:r>
            <a:r>
              <a:rPr lang="es-ES" smtClean="0"/>
              <a:t>documentos requeridos</a:t>
            </a:r>
            <a:endParaRPr lang="es-ES" dirty="0" smtClean="0"/>
          </a:p>
          <a:p>
            <a:pPr marL="514350" indent="-514350">
              <a:buFont typeface="+mj-lt"/>
              <a:buAutoNum type="arabicPeriod"/>
            </a:pPr>
            <a:r>
              <a:rPr lang="es-ES" dirty="0" smtClean="0"/>
              <a:t>Instrucción SC y envío al </a:t>
            </a:r>
            <a:r>
              <a:rPr lang="es-ES" dirty="0" err="1" smtClean="0"/>
              <a:t>CdP</a:t>
            </a:r>
            <a:endParaRPr lang="es-ES" dirty="0" smtClean="0"/>
          </a:p>
          <a:p>
            <a:pPr marL="514350" indent="-514350">
              <a:buFont typeface="+mj-lt"/>
              <a:buAutoNum type="arabicPeriod"/>
            </a:pPr>
            <a:r>
              <a:rPr lang="es-ES" dirty="0" smtClean="0"/>
              <a:t>Programación/no programación de las modificaciones      ADENDA AL CONVENIO</a:t>
            </a:r>
          </a:p>
          <a:p>
            <a:endParaRPr lang="es-ES" dirty="0" smtClean="0"/>
          </a:p>
          <a:p>
            <a:endParaRPr lang="es-ES" dirty="0" smtClean="0"/>
          </a:p>
          <a:p>
            <a:pPr lvl="1">
              <a:buNone/>
            </a:pPr>
            <a:endParaRPr lang="es-ES" dirty="0" smtClean="0">
              <a:latin typeface="Century Gothic" pitchFamily="34" charset="0"/>
            </a:endParaRPr>
          </a:p>
          <a:p>
            <a:pPr lvl="1"/>
            <a:endParaRPr lang="es-ES" dirty="0" smtClean="0">
              <a:latin typeface="Century Gothic" pitchFamily="34" charset="0"/>
            </a:endParaRPr>
          </a:p>
          <a:p>
            <a:endParaRPr lang="es-ES" dirty="0"/>
          </a:p>
        </p:txBody>
      </p:sp>
      <p:sp>
        <p:nvSpPr>
          <p:cNvPr id="4" name="3 Flecha derecha"/>
          <p:cNvSpPr/>
          <p:nvPr/>
        </p:nvSpPr>
        <p:spPr>
          <a:xfrm>
            <a:off x="3851920" y="5661248"/>
            <a:ext cx="432048" cy="288032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latin typeface="Century Gothic" pitchFamily="34" charset="0"/>
              </a:rPr>
              <a:t>Convenio FEDER Artículo 7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1628800"/>
            <a:ext cx="9036496" cy="52291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dirty="0" smtClean="0"/>
              <a:t>7.1.ElJefe de fila se compromete a: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800" dirty="0" smtClean="0"/>
              <a:t>Contabilidad separada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800" dirty="0" smtClean="0"/>
              <a:t>Aceptación controles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800" dirty="0" smtClean="0"/>
              <a:t>Presentación gastos conforme a </a:t>
            </a:r>
            <a:r>
              <a:rPr lang="es-ES" sz="2800" smtClean="0"/>
              <a:t>las normas</a:t>
            </a:r>
            <a:endParaRPr lang="es-ES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es-ES" sz="2800" dirty="0" smtClean="0"/>
              <a:t>Subrogación pagos/reintegros a la AC /AN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800" dirty="0" smtClean="0"/>
              <a:t>Responder a las solicitudes de la AG (</a:t>
            </a:r>
            <a:r>
              <a:rPr lang="es-ES" sz="2800" dirty="0" err="1" smtClean="0"/>
              <a:t>info</a:t>
            </a:r>
            <a:r>
              <a:rPr lang="es-ES" sz="2800" dirty="0" smtClean="0"/>
              <a:t>…)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800" dirty="0" smtClean="0"/>
              <a:t>Informar a la AG del comienzo del proyecto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800" dirty="0" smtClean="0"/>
              <a:t>Velar por la realización de los gastos según el calendario</a:t>
            </a:r>
          </a:p>
          <a:p>
            <a:pPr marL="514350" indent="-514350">
              <a:buFont typeface="+mj-lt"/>
              <a:buAutoNum type="arabicPeriod"/>
            </a:pPr>
            <a:endParaRPr lang="es-ES" sz="2800" dirty="0" smtClean="0"/>
          </a:p>
          <a:p>
            <a:pPr marL="514350" indent="-514350">
              <a:buFont typeface="+mj-lt"/>
              <a:buAutoNum type="arabicPeriod"/>
            </a:pPr>
            <a:endParaRPr lang="es-ES" sz="2800" dirty="0" smtClean="0"/>
          </a:p>
          <a:p>
            <a:endParaRPr lang="es-ES" dirty="0" smtClean="0"/>
          </a:p>
          <a:p>
            <a:pPr lvl="1"/>
            <a:endParaRPr lang="es-ES" dirty="0" smtClean="0">
              <a:latin typeface="Century Gothic" pitchFamily="34" charset="0"/>
            </a:endParaRP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latin typeface="Century Gothic" pitchFamily="34" charset="0"/>
              </a:rPr>
              <a:t>Convenio FEDER Artículo 7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1628800"/>
            <a:ext cx="8964488" cy="5229199"/>
          </a:xfrm>
        </p:spPr>
        <p:txBody>
          <a:bodyPr>
            <a:normAutofit/>
          </a:bodyPr>
          <a:lstStyle/>
          <a:p>
            <a:pPr marL="342900" lvl="1" indent="-342900">
              <a:buNone/>
            </a:pPr>
            <a:r>
              <a:rPr lang="es-ES" dirty="0" smtClean="0"/>
              <a:t>8. Al menos una certificación anual con un informe de ejecución y documentos probatorios</a:t>
            </a:r>
          </a:p>
          <a:p>
            <a:pPr marL="342900" lvl="1" indent="-342900">
              <a:buNone/>
            </a:pPr>
            <a:r>
              <a:rPr lang="es-ES" dirty="0" smtClean="0"/>
              <a:t>9. Presentar las solicitudes de pago completas </a:t>
            </a:r>
          </a:p>
          <a:p>
            <a:pPr marL="342900" lvl="1" indent="-342900">
              <a:buNone/>
            </a:pPr>
            <a:r>
              <a:rPr lang="es-ES" dirty="0" smtClean="0"/>
              <a:t>10. Conservar la documentación (</a:t>
            </a:r>
            <a:r>
              <a:rPr lang="es-ES" b="1" dirty="0" smtClean="0">
                <a:solidFill>
                  <a:srgbClr val="FF0000"/>
                </a:solidFill>
              </a:rPr>
              <a:t>¡31.12.2033!</a:t>
            </a:r>
            <a:r>
              <a:rPr lang="es-ES" dirty="0" smtClean="0"/>
              <a:t>)</a:t>
            </a:r>
          </a:p>
          <a:p>
            <a:pPr marL="342900" lvl="1" indent="-342900">
              <a:buNone/>
            </a:pPr>
            <a:r>
              <a:rPr lang="es-ES" dirty="0" smtClean="0"/>
              <a:t>11. Vigilar y verificar que los gastos declarados corresponden a la ejecución de la operación, alertar a la AG en caso de gastos no vinculados</a:t>
            </a:r>
          </a:p>
          <a:p>
            <a:pPr marL="342900" lvl="1" indent="-342900">
              <a:buNone/>
            </a:pPr>
            <a:r>
              <a:rPr lang="es-ES" dirty="0" smtClean="0"/>
              <a:t>12. Informar a la AG de reuniones y eventos</a:t>
            </a:r>
          </a:p>
          <a:p>
            <a:pPr marL="342900" lvl="1" indent="-342900">
              <a:buNone/>
            </a:pPr>
            <a:r>
              <a:rPr lang="es-ES" dirty="0" smtClean="0"/>
              <a:t>13. Caso ayudas de Estado: responsable de notificar/garantizar </a:t>
            </a:r>
          </a:p>
          <a:p>
            <a:pPr lvl="1"/>
            <a:endParaRPr lang="es-ES" dirty="0" smtClean="0">
              <a:latin typeface="Century Gothic" pitchFamily="34" charset="0"/>
            </a:endParaRP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latin typeface="Century Gothic" pitchFamily="34" charset="0"/>
              </a:rPr>
              <a:t>Convenio FEDER Artículo 7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628800"/>
            <a:ext cx="8748464" cy="5229199"/>
          </a:xfrm>
        </p:spPr>
        <p:txBody>
          <a:bodyPr>
            <a:normAutofit/>
          </a:bodyPr>
          <a:lstStyle/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r>
              <a:rPr lang="es-ES" dirty="0" smtClean="0"/>
              <a:t>7.2. Publicidad y respeto de las políticas comunitarias:</a:t>
            </a:r>
          </a:p>
          <a:p>
            <a:pPr lvl="1">
              <a:buNone/>
            </a:pPr>
            <a:r>
              <a:rPr lang="es-ES" dirty="0" smtClean="0"/>
              <a:t>	El </a:t>
            </a:r>
            <a:r>
              <a:rPr lang="es-ES" dirty="0" err="1" smtClean="0"/>
              <a:t>partenariado</a:t>
            </a:r>
            <a:r>
              <a:rPr lang="es-ES" dirty="0" smtClean="0"/>
              <a:t> autoriza a la difusión de los datos de las entidades beneficiarias</a:t>
            </a:r>
            <a:endParaRPr lang="es-ES" dirty="0" smtClean="0">
              <a:latin typeface="Century Gothic" pitchFamily="34" charset="0"/>
            </a:endParaRPr>
          </a:p>
          <a:p>
            <a:pPr lvl="1"/>
            <a:endParaRPr lang="es-ES" dirty="0" smtClean="0">
              <a:latin typeface="Century Gothic" pitchFamily="34" charset="0"/>
            </a:endParaRP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latin typeface="Century Gothic" pitchFamily="34" charset="0"/>
              </a:rPr>
              <a:t>Convenio FEDER Artículo 8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1772816"/>
            <a:ext cx="8579296" cy="5085183"/>
          </a:xfrm>
        </p:spPr>
        <p:txBody>
          <a:bodyPr>
            <a:normAutofit/>
          </a:bodyPr>
          <a:lstStyle/>
          <a:p>
            <a:r>
              <a:rPr lang="es-ES" dirty="0" smtClean="0"/>
              <a:t>Caso de falta grave a las obligaciones del </a:t>
            </a:r>
            <a:r>
              <a:rPr lang="es-ES" dirty="0" err="1" smtClean="0"/>
              <a:t>JdF</a:t>
            </a:r>
            <a:r>
              <a:rPr lang="es-ES" dirty="0" smtClean="0"/>
              <a:t> o caso de no ejecución parcial o total de la operación, la AG se reserva el derecho a poner fin al convenio.</a:t>
            </a:r>
          </a:p>
          <a:p>
            <a:endParaRPr lang="es-ES" dirty="0" smtClean="0">
              <a:latin typeface="Century Gothic" pitchFamily="34" charset="0"/>
            </a:endParaRPr>
          </a:p>
          <a:p>
            <a:pPr lvl="1"/>
            <a:endParaRPr lang="es-ES" dirty="0" smtClean="0">
              <a:latin typeface="Century Gothic" pitchFamily="34" charset="0"/>
            </a:endParaRP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latin typeface="Century Gothic" pitchFamily="34" charset="0"/>
              </a:rPr>
              <a:t>Convenio FEDER Artículo 9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2492896"/>
            <a:ext cx="7560840" cy="50851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dirty="0" smtClean="0"/>
              <a:t>	Los ingresos</a:t>
            </a:r>
            <a:r>
              <a:rPr lang="es-ES" b="1" dirty="0" smtClean="0"/>
              <a:t> netos</a:t>
            </a:r>
            <a:r>
              <a:rPr lang="es-ES" dirty="0" smtClean="0"/>
              <a:t> generados durante la ejecución de la operación deben deducirse del montante de los gastos elegibles. </a:t>
            </a:r>
            <a:endParaRPr lang="es-ES" dirty="0" smtClean="0">
              <a:latin typeface="Century Gothic" pitchFamily="34" charset="0"/>
            </a:endParaRPr>
          </a:p>
          <a:p>
            <a:pPr lvl="1"/>
            <a:endParaRPr lang="es-ES" dirty="0" smtClean="0">
              <a:latin typeface="Century Gothic" pitchFamily="34" charset="0"/>
            </a:endParaRP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latin typeface="Century Gothic" pitchFamily="34" charset="0"/>
              </a:rPr>
              <a:t>Convenio FEDER Artículo 10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55576" y="1772816"/>
            <a:ext cx="7560840" cy="50851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dirty="0" smtClean="0"/>
              <a:t>	</a:t>
            </a:r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r>
              <a:rPr lang="es-ES" dirty="0" smtClean="0"/>
              <a:t>	En caso de litigio el tribunal competente será el Juzgado </a:t>
            </a:r>
            <a:r>
              <a:rPr lang="es-ES" smtClean="0"/>
              <a:t>de </a:t>
            </a:r>
            <a:r>
              <a:rPr lang="es-ES" smtClean="0"/>
              <a:t>Huesca</a:t>
            </a:r>
            <a:endParaRPr lang="es-ES" dirty="0" smtClean="0">
              <a:latin typeface="Century Gothic" pitchFamily="34" charset="0"/>
            </a:endParaRPr>
          </a:p>
          <a:p>
            <a:pPr lvl="1"/>
            <a:endParaRPr lang="es-ES" dirty="0" smtClean="0">
              <a:latin typeface="Century Gothic" pitchFamily="34" charset="0"/>
            </a:endParaRP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latin typeface="Century Gothic" pitchFamily="34" charset="0"/>
              </a:rPr>
              <a:t>Convenio FEDER Artículo 11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1772816"/>
            <a:ext cx="8579296" cy="5085183"/>
          </a:xfrm>
        </p:spPr>
        <p:txBody>
          <a:bodyPr>
            <a:normAutofit/>
          </a:bodyPr>
          <a:lstStyle/>
          <a:p>
            <a:r>
              <a:rPr lang="es-ES" dirty="0" smtClean="0"/>
              <a:t>Modificaciones del proyecto (por escrito a la AG): prórroga, </a:t>
            </a:r>
            <a:r>
              <a:rPr lang="es-ES" dirty="0" err="1" smtClean="0"/>
              <a:t>partenariado</a:t>
            </a:r>
            <a:r>
              <a:rPr lang="es-ES" dirty="0" smtClean="0"/>
              <a:t>, plan financiero… u otras</a:t>
            </a:r>
          </a:p>
          <a:p>
            <a:r>
              <a:rPr lang="es-ES" dirty="0" smtClean="0">
                <a:latin typeface="Century Gothic" pitchFamily="34" charset="0"/>
              </a:rPr>
              <a:t>Modificaciones de dirección o de cuenta bancaria (por escrito a la AG)</a:t>
            </a:r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r>
              <a:rPr lang="es-ES" dirty="0" smtClean="0"/>
              <a:t>	</a:t>
            </a:r>
            <a:r>
              <a:rPr lang="es-ES" b="1" dirty="0" smtClean="0">
                <a:solidFill>
                  <a:srgbClr val="FF0000"/>
                </a:solidFill>
              </a:rPr>
              <a:t>Muy importante actualizar en el SIGEFA modificaciones de mails y contactos</a:t>
            </a:r>
            <a:endParaRPr lang="es-ES" b="1" dirty="0" smtClean="0">
              <a:solidFill>
                <a:srgbClr val="FF0000"/>
              </a:solidFill>
              <a:latin typeface="Century Gothic" pitchFamily="34" charset="0"/>
            </a:endParaRPr>
          </a:p>
          <a:p>
            <a:pPr lvl="1"/>
            <a:endParaRPr lang="es-ES" dirty="0" smtClean="0">
              <a:latin typeface="Century Gothic" pitchFamily="34" charset="0"/>
            </a:endParaRP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latin typeface="Century Gothic" pitchFamily="34" charset="0"/>
              </a:rPr>
              <a:t>Convenio FEDER Artículo 12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1772816"/>
            <a:ext cx="8579296" cy="4608511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s-ES" dirty="0" smtClean="0"/>
              <a:t>Relación de anexos</a:t>
            </a:r>
          </a:p>
          <a:p>
            <a:pPr marL="514350" lvl="0" indent="-514350">
              <a:buFont typeface="+mj-lt"/>
              <a:buAutoNum type="arabicPeriod"/>
            </a:pPr>
            <a:r>
              <a:rPr lang="es-ES" dirty="0" smtClean="0"/>
              <a:t>Carta de notificación de la decisión del </a:t>
            </a:r>
            <a:r>
              <a:rPr lang="es-ES" dirty="0" err="1" smtClean="0"/>
              <a:t>CdP</a:t>
            </a:r>
            <a:endParaRPr lang="es-ES" dirty="0" smtClean="0"/>
          </a:p>
          <a:p>
            <a:pPr marL="514350" lvl="0" indent="-514350">
              <a:buFont typeface="+mj-lt"/>
              <a:buAutoNum type="arabicPeriod"/>
            </a:pPr>
            <a:r>
              <a:rPr lang="es-ES" dirty="0" smtClean="0"/>
              <a:t>Tabla de costes</a:t>
            </a:r>
          </a:p>
          <a:p>
            <a:pPr marL="514350" lvl="0" indent="-514350">
              <a:buFont typeface="+mj-lt"/>
              <a:buAutoNum type="arabicPeriod"/>
            </a:pPr>
            <a:r>
              <a:rPr lang="es-ES" dirty="0" smtClean="0"/>
              <a:t>Plan financiero</a:t>
            </a:r>
          </a:p>
          <a:p>
            <a:pPr marL="514350" lvl="0" indent="-514350">
              <a:buFont typeface="+mj-lt"/>
              <a:buAutoNum type="arabicPeriod"/>
            </a:pPr>
            <a:r>
              <a:rPr lang="es-ES" dirty="0" smtClean="0"/>
              <a:t>Convenio transfronterizo de </a:t>
            </a:r>
            <a:r>
              <a:rPr lang="es-ES" dirty="0" err="1" smtClean="0"/>
              <a:t>partenariado</a:t>
            </a:r>
            <a:endParaRPr lang="es-ES" dirty="0" smtClean="0"/>
          </a:p>
          <a:p>
            <a:pPr marL="514350" lvl="0" indent="-514350">
              <a:buFont typeface="+mj-lt"/>
              <a:buAutoNum type="arabicPeriod"/>
            </a:pPr>
            <a:r>
              <a:rPr lang="es-ES" dirty="0" smtClean="0"/>
              <a:t>Ficha de indicadores y formulario de candidatura</a:t>
            </a:r>
          </a:p>
          <a:p>
            <a:pPr marL="514350" lvl="0" indent="-514350">
              <a:buFont typeface="+mj-lt"/>
              <a:buAutoNum type="arabicPeriod"/>
            </a:pPr>
            <a:r>
              <a:rPr lang="es-ES" dirty="0" smtClean="0"/>
              <a:t>Ayudas de Estado (si procede)</a:t>
            </a:r>
            <a:endParaRPr lang="es-ES" dirty="0" smtClean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latin typeface="Century Gothic" pitchFamily="34" charset="0"/>
              </a:rPr>
              <a:t>En resumen, el convenio FEDER: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1772816"/>
            <a:ext cx="8856984" cy="4464496"/>
          </a:xfrm>
        </p:spPr>
        <p:txBody>
          <a:bodyPr>
            <a:normAutofit lnSpcReduction="10000"/>
          </a:bodyPr>
          <a:lstStyle/>
          <a:p>
            <a:r>
              <a:rPr lang="es-ES" sz="3600" dirty="0" smtClean="0"/>
              <a:t>Contiene doce artículos y seis anexos.</a:t>
            </a:r>
          </a:p>
          <a:p>
            <a:r>
              <a:rPr lang="es-ES" sz="3600" dirty="0" smtClean="0"/>
              <a:t>¡¡El formulario de candidatura y toda su documentación forma parte de los anexos!!</a:t>
            </a:r>
          </a:p>
          <a:p>
            <a:r>
              <a:rPr lang="es-ES" sz="3600" dirty="0" smtClean="0"/>
              <a:t>Si en el curso de un proyecto hay algún cambio: procedimiento de modificaciones</a:t>
            </a:r>
          </a:p>
          <a:p>
            <a:pPr>
              <a:buNone/>
            </a:pPr>
            <a:endParaRPr lang="es-ES" b="1" dirty="0" smtClean="0">
              <a:latin typeface="Century Gothic" pitchFamily="34" charset="0"/>
            </a:endParaRPr>
          </a:p>
          <a:p>
            <a:pPr lvl="1"/>
            <a:endParaRPr lang="es-ES" dirty="0" smtClean="0">
              <a:latin typeface="Century Gothic" pitchFamily="34" charset="0"/>
            </a:endParaRP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uadroTexto"/>
          <p:cNvSpPr txBox="1"/>
          <p:nvPr/>
        </p:nvSpPr>
        <p:spPr>
          <a:xfrm>
            <a:off x="2483768" y="4653136"/>
            <a:ext cx="42484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chemeClr val="tx2"/>
                </a:solidFill>
                <a:latin typeface="Century Gothic" pitchFamily="34" charset="0"/>
              </a:rPr>
              <a:t>www.poctefa.eu</a:t>
            </a:r>
          </a:p>
          <a:p>
            <a:pPr algn="ctr"/>
            <a:r>
              <a:rPr lang="es-ES" sz="3200" dirty="0" smtClean="0">
                <a:solidFill>
                  <a:schemeClr val="tx2"/>
                </a:solidFill>
                <a:latin typeface="Century Gothic" pitchFamily="34" charset="0"/>
              </a:rPr>
              <a:t>info@poctefa.eu</a:t>
            </a:r>
          </a:p>
          <a:p>
            <a:pPr algn="ctr"/>
            <a:r>
              <a:rPr lang="es-ES" sz="3200" dirty="0" smtClean="0">
                <a:solidFill>
                  <a:schemeClr val="tx2"/>
                </a:solidFill>
                <a:latin typeface="Century Gothic" pitchFamily="34" charset="0"/>
              </a:rPr>
              <a:t>#POCTEFA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0" y="1772816"/>
            <a:ext cx="9144000" cy="230425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CuadroTexto"/>
          <p:cNvSpPr txBox="1"/>
          <p:nvPr/>
        </p:nvSpPr>
        <p:spPr>
          <a:xfrm>
            <a:off x="3131840" y="2564904"/>
            <a:ext cx="295232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chemeClr val="bg1"/>
                </a:solidFill>
                <a:latin typeface="Century Gothic" pitchFamily="34" charset="0"/>
              </a:rPr>
              <a:t>Gracias</a:t>
            </a:r>
          </a:p>
          <a:p>
            <a:pPr algn="ctr"/>
            <a:r>
              <a:rPr lang="es-ES" sz="3200" dirty="0" err="1" smtClean="0">
                <a:solidFill>
                  <a:schemeClr val="bg1"/>
                </a:solidFill>
                <a:latin typeface="Century Gothic" pitchFamily="34" charset="0"/>
              </a:rPr>
              <a:t>Merci</a:t>
            </a:r>
            <a:endParaRPr lang="es-ES" sz="3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ctr"/>
            <a:endParaRPr lang="es-E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1875</TotalTime>
  <Words>635</Words>
  <Application>Microsoft Office PowerPoint</Application>
  <PresentationFormat>Presentación en pantalla (4:3)</PresentationFormat>
  <Paragraphs>126</Paragraphs>
  <Slides>24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24</vt:i4>
      </vt:variant>
    </vt:vector>
  </HeadingPairs>
  <TitlesOfParts>
    <vt:vector size="26" baseType="lpstr">
      <vt:lpstr>Tema de Office</vt:lpstr>
      <vt:lpstr>Diseño personalizado</vt:lpstr>
      <vt:lpstr>Diapositiva 1</vt:lpstr>
      <vt:lpstr>Diapositiva 2</vt:lpstr>
      <vt:lpstr>El convenio FEDER ¿qué es?</vt:lpstr>
      <vt:lpstr>El convenio FEDER…</vt:lpstr>
      <vt:lpstr>Convenio FEDER Artículo 1</vt:lpstr>
      <vt:lpstr>Convenio FEDER Artículo 2</vt:lpstr>
      <vt:lpstr>Convenio FEDER Artículo 3</vt:lpstr>
      <vt:lpstr>Convenio FEDER Artículo 4</vt:lpstr>
      <vt:lpstr>Convenio FEDER Artículo 4</vt:lpstr>
      <vt:lpstr>¿Cuándo se declaran los gastos?</vt:lpstr>
      <vt:lpstr>Convenio FEDER Artículo 5</vt:lpstr>
      <vt:lpstr>Convenio FEDER Artículo 6</vt:lpstr>
      <vt:lpstr>Convenio FEDER Artículo 6</vt:lpstr>
      <vt:lpstr>Solicitud de modificación:  adenda al convenio</vt:lpstr>
      <vt:lpstr>Convenio FEDER Artículo 7</vt:lpstr>
      <vt:lpstr>Convenio FEDER Artículo 7</vt:lpstr>
      <vt:lpstr>Convenio FEDER Artículo 7</vt:lpstr>
      <vt:lpstr>Convenio FEDER Artículo 8</vt:lpstr>
      <vt:lpstr>Convenio FEDER Artículo 9</vt:lpstr>
      <vt:lpstr>Convenio FEDER Artículo 10</vt:lpstr>
      <vt:lpstr>Convenio FEDER Artículo 11</vt:lpstr>
      <vt:lpstr>Convenio FEDER Artículo 12</vt:lpstr>
      <vt:lpstr>En resumen, el convenio FEDER:</vt:lpstr>
      <vt:lpstr>Diapositiva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Calibri 44</dc:title>
  <dc:creator>IGOA</dc:creator>
  <cp:lastModifiedBy>Pilar</cp:lastModifiedBy>
  <cp:revision>186</cp:revision>
  <dcterms:created xsi:type="dcterms:W3CDTF">2014-10-08T09:06:41Z</dcterms:created>
  <dcterms:modified xsi:type="dcterms:W3CDTF">2020-03-12T12:22:03Z</dcterms:modified>
</cp:coreProperties>
</file>