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7"/>
  </p:notesMasterIdLst>
  <p:handoutMasterIdLst>
    <p:handoutMasterId r:id="rId28"/>
  </p:handoutMasterIdLst>
  <p:sldIdLst>
    <p:sldId id="281" r:id="rId3"/>
    <p:sldId id="282" r:id="rId4"/>
    <p:sldId id="257" r:id="rId5"/>
    <p:sldId id="286" r:id="rId6"/>
    <p:sldId id="288" r:id="rId7"/>
    <p:sldId id="290" r:id="rId8"/>
    <p:sldId id="291" r:id="rId9"/>
    <p:sldId id="292" r:id="rId10"/>
    <p:sldId id="304" r:id="rId11"/>
    <p:sldId id="306" r:id="rId12"/>
    <p:sldId id="293" r:id="rId13"/>
    <p:sldId id="303" r:id="rId14"/>
    <p:sldId id="294" r:id="rId15"/>
    <p:sldId id="302" r:id="rId16"/>
    <p:sldId id="295" r:id="rId17"/>
    <p:sldId id="300" r:id="rId18"/>
    <p:sldId id="301" r:id="rId19"/>
    <p:sldId id="296" r:id="rId20"/>
    <p:sldId id="297" r:id="rId21"/>
    <p:sldId id="307" r:id="rId22"/>
    <p:sldId id="298" r:id="rId23"/>
    <p:sldId id="299" r:id="rId24"/>
    <p:sldId id="289" r:id="rId25"/>
    <p:sldId id="273" r:id="rId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E33663"/>
    <a:srgbClr val="EA6647"/>
    <a:srgbClr val="8A898C"/>
    <a:srgbClr val="98C222"/>
    <a:srgbClr val="FDC60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7738" autoAdjust="0"/>
  </p:normalViewPr>
  <p:slideViewPr>
    <p:cSldViewPr>
      <p:cViewPr>
        <p:scale>
          <a:sx n="100" d="100"/>
          <a:sy n="100" d="100"/>
        </p:scale>
        <p:origin x="-516" y="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610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62E04-603A-4606-BDA1-BA28B92C1975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50B83-4C7E-4DB5-B275-1A28248E59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501994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9A95A-F388-4558-8B06-7C1E75EB483F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DD42A-7DB6-44AF-9FCD-A29871A6392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374082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Autofit/>
          </a:bodyPr>
          <a:lstStyle>
            <a:lvl1pPr>
              <a:defRPr sz="4000" b="1" i="0" baseline="0">
                <a:solidFill>
                  <a:srgbClr val="002060"/>
                </a:solidFill>
                <a:latin typeface="Century Gothic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165923"/>
          </a:xfrm>
        </p:spPr>
        <p:txBody>
          <a:bodyPr/>
          <a:lstStyle>
            <a:lvl1pPr>
              <a:defRPr baseline="0">
                <a:solidFill>
                  <a:srgbClr val="002060"/>
                </a:solidFill>
                <a:latin typeface="Century Gothic" pitchFamily="34" charset="0"/>
              </a:defRPr>
            </a:lvl1pPr>
            <a:lvl2pPr>
              <a:buFont typeface="Wingdings" pitchFamily="2" charset="2"/>
              <a:buChar char="ü"/>
              <a:defRPr baseline="0">
                <a:solidFill>
                  <a:srgbClr val="002060"/>
                </a:solidFill>
                <a:latin typeface="Century Gothic" pitchFamily="34" charset="0"/>
              </a:defRPr>
            </a:lvl2pPr>
            <a:lvl3pPr>
              <a:defRPr>
                <a:solidFill>
                  <a:srgbClr val="002060"/>
                </a:solidFill>
                <a:latin typeface="Century Gothic" pitchFamily="34" charset="0"/>
              </a:defRPr>
            </a:lvl3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7" name="6 Conector recto"/>
          <p:cNvCxnSpPr/>
          <p:nvPr userDrawn="1"/>
        </p:nvCxnSpPr>
        <p:spPr>
          <a:xfrm>
            <a:off x="-2604" y="6356824"/>
            <a:ext cx="5904656" cy="0"/>
          </a:xfrm>
          <a:prstGeom prst="line">
            <a:avLst/>
          </a:prstGeom>
          <a:ln w="12700" cap="rnd">
            <a:solidFill>
              <a:srgbClr val="003399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 userDrawn="1"/>
        </p:nvSpPr>
        <p:spPr>
          <a:xfrm>
            <a:off x="0" y="116632"/>
            <a:ext cx="9149053" cy="7920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800" b="1" dirty="0" err="1" smtClean="0">
                <a:solidFill>
                  <a:schemeClr val="bg1"/>
                </a:solidFill>
                <a:latin typeface="Century Gothic" pitchFamily="34" charset="0"/>
              </a:rPr>
              <a:t>Interreg</a:t>
            </a:r>
            <a:r>
              <a:rPr lang="es-ES" sz="1800" b="1" dirty="0" smtClean="0">
                <a:solidFill>
                  <a:schemeClr val="bg1"/>
                </a:solidFill>
                <a:latin typeface="Century Gothic" pitchFamily="34" charset="0"/>
              </a:rPr>
              <a:t> V-A España –</a:t>
            </a:r>
            <a:r>
              <a:rPr lang="es-ES" sz="1800" b="1" baseline="0" dirty="0" smtClean="0">
                <a:solidFill>
                  <a:schemeClr val="bg1"/>
                </a:solidFill>
                <a:latin typeface="Century Gothic" pitchFamily="34" charset="0"/>
              </a:rPr>
              <a:t> Francia - Andorra (</a:t>
            </a:r>
            <a:r>
              <a:rPr lang="es-ES" sz="1800" b="1" dirty="0" smtClean="0">
                <a:solidFill>
                  <a:schemeClr val="bg1"/>
                </a:solidFill>
                <a:latin typeface="Century Gothic" pitchFamily="34" charset="0"/>
              </a:rPr>
              <a:t>POCTEFA 2014-2020) </a:t>
            </a:r>
          </a:p>
          <a:p>
            <a:r>
              <a:rPr lang="es-ES" sz="1800" b="1" dirty="0" err="1" smtClean="0">
                <a:solidFill>
                  <a:srgbClr val="E33663"/>
                </a:solidFill>
                <a:latin typeface="Century Gothic" pitchFamily="34" charset="0"/>
              </a:rPr>
              <a:t>Interreg</a:t>
            </a:r>
            <a:r>
              <a:rPr lang="es-ES" sz="1800" b="1" baseline="0" dirty="0" smtClean="0">
                <a:solidFill>
                  <a:srgbClr val="E33663"/>
                </a:solidFill>
                <a:latin typeface="Century Gothic" pitchFamily="34" charset="0"/>
              </a:rPr>
              <a:t> V-A </a:t>
            </a:r>
            <a:r>
              <a:rPr lang="es-ES" sz="1800" b="1" baseline="0" dirty="0" err="1" smtClean="0">
                <a:solidFill>
                  <a:srgbClr val="E33663"/>
                </a:solidFill>
                <a:latin typeface="Century Gothic" pitchFamily="34" charset="0"/>
              </a:rPr>
              <a:t>Espagne</a:t>
            </a:r>
            <a:r>
              <a:rPr lang="es-ES" sz="1800" b="1" baseline="0" dirty="0" smtClean="0">
                <a:solidFill>
                  <a:srgbClr val="E33663"/>
                </a:solidFill>
                <a:latin typeface="Century Gothic" pitchFamily="34" charset="0"/>
              </a:rPr>
              <a:t> - France - </a:t>
            </a:r>
            <a:r>
              <a:rPr lang="es-ES" sz="1800" b="1" baseline="0" dirty="0" err="1" smtClean="0">
                <a:solidFill>
                  <a:srgbClr val="E33663"/>
                </a:solidFill>
                <a:latin typeface="Century Gothic" pitchFamily="34" charset="0"/>
              </a:rPr>
              <a:t>Andorre</a:t>
            </a:r>
            <a:r>
              <a:rPr lang="es-ES" sz="1800" b="1" baseline="0" dirty="0" smtClean="0">
                <a:solidFill>
                  <a:srgbClr val="E33663"/>
                </a:solidFill>
                <a:latin typeface="Century Gothic" pitchFamily="34" charset="0"/>
              </a:rPr>
              <a:t> (</a:t>
            </a:r>
            <a:r>
              <a:rPr lang="es-ES" sz="1800" b="1" dirty="0" smtClean="0">
                <a:solidFill>
                  <a:srgbClr val="E33663"/>
                </a:solidFill>
                <a:latin typeface="Century Gothic" pitchFamily="34" charset="0"/>
              </a:rPr>
              <a:t>POCTEFA 2014-2020)</a:t>
            </a:r>
          </a:p>
        </p:txBody>
      </p:sp>
      <p:sp>
        <p:nvSpPr>
          <p:cNvPr id="12" name="11 CuadroTexto"/>
          <p:cNvSpPr txBox="1"/>
          <p:nvPr userDrawn="1"/>
        </p:nvSpPr>
        <p:spPr>
          <a:xfrm>
            <a:off x="-36512" y="6402814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b="1" kern="1200" dirty="0" smtClean="0">
                <a:solidFill>
                  <a:srgbClr val="002060"/>
                </a:solidFill>
                <a:latin typeface="Century Gothic" pitchFamily="34" charset="0"/>
                <a:ea typeface="+mn-ea"/>
                <a:cs typeface="+mn-cs"/>
              </a:rPr>
              <a:t>Programa financiado por el FEDER/ </a:t>
            </a:r>
            <a:r>
              <a:rPr lang="es-ES" sz="1400" b="1" kern="1200" dirty="0" err="1" smtClean="0">
                <a:solidFill>
                  <a:srgbClr val="E33663"/>
                </a:solidFill>
                <a:latin typeface="Century Gothic" pitchFamily="34" charset="0"/>
                <a:ea typeface="+mn-ea"/>
                <a:cs typeface="+mn-cs"/>
              </a:rPr>
              <a:t>Programme</a:t>
            </a:r>
            <a:r>
              <a:rPr lang="es-ES" sz="1400" b="1" kern="1200" dirty="0" smtClean="0">
                <a:solidFill>
                  <a:srgbClr val="E33663"/>
                </a:solidFill>
                <a:latin typeface="Century Gothic" pitchFamily="34" charset="0"/>
                <a:ea typeface="+mn-ea"/>
                <a:cs typeface="+mn-cs"/>
              </a:rPr>
              <a:t> </a:t>
            </a:r>
            <a:r>
              <a:rPr lang="es-ES" sz="1400" b="1" kern="1200" dirty="0" err="1" smtClean="0">
                <a:solidFill>
                  <a:srgbClr val="E33663"/>
                </a:solidFill>
                <a:latin typeface="Century Gothic" pitchFamily="34" charset="0"/>
                <a:ea typeface="+mn-ea"/>
                <a:cs typeface="+mn-cs"/>
              </a:rPr>
              <a:t>financé</a:t>
            </a:r>
            <a:r>
              <a:rPr lang="es-ES" sz="1400" b="1" kern="1200" dirty="0" smtClean="0">
                <a:solidFill>
                  <a:srgbClr val="E33663"/>
                </a:solidFill>
                <a:latin typeface="Century Gothic" pitchFamily="34" charset="0"/>
                <a:ea typeface="+mn-ea"/>
                <a:cs typeface="+mn-cs"/>
              </a:rPr>
              <a:t> par le FEDER</a:t>
            </a:r>
          </a:p>
        </p:txBody>
      </p:sp>
      <p:pic>
        <p:nvPicPr>
          <p:cNvPr id="17" name="16 Imagen" descr="INTERNO-logo-interreg-poctefa-CMYK.jpg"/>
          <p:cNvPicPr>
            <a:picLocks noChangeAspect="1"/>
          </p:cNvPicPr>
          <p:nvPr userDrawn="1"/>
        </p:nvPicPr>
        <p:blipFill>
          <a:blip r:embed="rId2" cstate="print"/>
          <a:srcRect l="6689" t="17026" r="6764" b="20544"/>
          <a:stretch>
            <a:fillRect/>
          </a:stretch>
        </p:blipFill>
        <p:spPr>
          <a:xfrm>
            <a:off x="6247819" y="6012148"/>
            <a:ext cx="2428637" cy="65158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332656"/>
            <a:ext cx="9144000" cy="15841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0372" t="40969" r="16432" b="8829"/>
          <a:stretch>
            <a:fillRect/>
          </a:stretch>
        </p:blipFill>
        <p:spPr bwMode="auto">
          <a:xfrm>
            <a:off x="1259632" y="2148622"/>
            <a:ext cx="6480720" cy="308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35496" y="500479"/>
            <a:ext cx="9108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100" b="1" dirty="0" err="1" smtClean="0">
                <a:solidFill>
                  <a:srgbClr val="E33663"/>
                </a:solidFill>
                <a:latin typeface="Century Gothic" pitchFamily="34" charset="0"/>
              </a:rPr>
              <a:t>Interreg</a:t>
            </a:r>
            <a:r>
              <a:rPr lang="fr-FR" sz="3100" b="1" dirty="0" smtClean="0">
                <a:solidFill>
                  <a:srgbClr val="E33663"/>
                </a:solidFill>
                <a:latin typeface="Century Gothic" pitchFamily="34" charset="0"/>
              </a:rPr>
              <a:t> V-A Espagne, France, Andorre (POCTEFA 2014-2020) 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-5054" y="6093296"/>
            <a:ext cx="9149053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Séminaire virtuel</a:t>
            </a:r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, 12 </a:t>
            </a:r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mars 2020</a:t>
            </a:r>
            <a:endParaRPr lang="fr-FR" sz="3000" b="1" dirty="0">
              <a:solidFill>
                <a:srgbClr val="E33663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332656"/>
            <a:ext cx="9144000" cy="15841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35496" y="500479"/>
            <a:ext cx="9108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100" b="1" dirty="0" err="1" smtClean="0">
                <a:solidFill>
                  <a:srgbClr val="E33663"/>
                </a:solidFill>
                <a:latin typeface="Century Gothic" pitchFamily="34" charset="0"/>
              </a:rPr>
              <a:t>Interreg</a:t>
            </a:r>
            <a:r>
              <a:rPr lang="fr-FR" sz="3100" b="1" dirty="0" smtClean="0">
                <a:solidFill>
                  <a:srgbClr val="E33663"/>
                </a:solidFill>
                <a:latin typeface="Century Gothic" pitchFamily="34" charset="0"/>
              </a:rPr>
              <a:t> V-A Espagne, France, Andorre (POCTEFA 2014-2020)  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1043608" y="2060848"/>
            <a:ext cx="70202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 smtClean="0">
                <a:solidFill>
                  <a:srgbClr val="E33663"/>
                </a:solidFill>
                <a:latin typeface="Century Gothic" pitchFamily="34" charset="0"/>
              </a:rPr>
              <a:t>Seminario de beneficiarios  </a:t>
            </a:r>
          </a:p>
          <a:p>
            <a:pPr algn="ctr"/>
            <a:r>
              <a:rPr lang="es-ES" sz="3200" dirty="0" err="1" smtClean="0">
                <a:solidFill>
                  <a:srgbClr val="E33663"/>
                </a:solidFill>
                <a:latin typeface="Century Gothic" pitchFamily="34" charset="0"/>
              </a:rPr>
              <a:t>Séminaire</a:t>
            </a:r>
            <a:r>
              <a:rPr lang="es-ES" sz="3200" dirty="0" smtClean="0">
                <a:solidFill>
                  <a:srgbClr val="E33663"/>
                </a:solidFill>
                <a:latin typeface="Century Gothic" pitchFamily="34" charset="0"/>
              </a:rPr>
              <a:t> de </a:t>
            </a:r>
            <a:r>
              <a:rPr lang="es-ES" sz="3200" dirty="0" err="1" smtClean="0">
                <a:solidFill>
                  <a:srgbClr val="E33663"/>
                </a:solidFill>
                <a:latin typeface="Century Gothic" pitchFamily="34" charset="0"/>
              </a:rPr>
              <a:t>bénéficiaires</a:t>
            </a:r>
            <a:endParaRPr lang="es-ES" sz="3200" dirty="0">
              <a:solidFill>
                <a:srgbClr val="E33663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-5054" y="6093296"/>
            <a:ext cx="9149053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 err="1" smtClean="0">
                <a:solidFill>
                  <a:srgbClr val="E33663"/>
                </a:solidFill>
                <a:latin typeface="Century Gothic" pitchFamily="34" charset="0"/>
              </a:rPr>
              <a:t>Seminario</a:t>
            </a:r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 </a:t>
            </a:r>
            <a:r>
              <a:rPr lang="fr-FR" sz="3000" b="1" dirty="0" err="1" smtClean="0">
                <a:solidFill>
                  <a:srgbClr val="E33663"/>
                </a:solidFill>
                <a:latin typeface="Century Gothic" pitchFamily="34" charset="0"/>
              </a:rPr>
              <a:t>virtual</a:t>
            </a:r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, 12 de </a:t>
            </a:r>
            <a:r>
              <a:rPr lang="fr-FR" sz="3000" b="1" dirty="0" err="1" smtClean="0">
                <a:solidFill>
                  <a:srgbClr val="E33663"/>
                </a:solidFill>
                <a:latin typeface="Century Gothic" pitchFamily="34" charset="0"/>
              </a:rPr>
              <a:t>marzo</a:t>
            </a:r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 de 2020</a:t>
            </a:r>
            <a:endParaRPr lang="fr-FR" sz="3000" b="1" dirty="0">
              <a:solidFill>
                <a:srgbClr val="E33663"/>
              </a:solidFill>
              <a:latin typeface="Century Gothic" pitchFamily="34" charset="0"/>
            </a:endParaRPr>
          </a:p>
        </p:txBody>
      </p:sp>
      <p:pic>
        <p:nvPicPr>
          <p:cNvPr id="12" name="11 Imagen" descr="INTERNO-logo-interreg-poctefa-CMY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6024" y="3392776"/>
            <a:ext cx="5711952" cy="212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836712"/>
            <a:ext cx="8939336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La </a:t>
            </a:r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FEDER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916832"/>
            <a:ext cx="7632848" cy="3960440"/>
          </a:xfrm>
        </p:spPr>
        <p:txBody>
          <a:bodyPr>
            <a:normAutofit/>
          </a:bodyPr>
          <a:lstStyle/>
          <a:p>
            <a:r>
              <a:rPr lang="es-ES" dirty="0" err="1" smtClean="0"/>
              <a:t>C’est</a:t>
            </a:r>
            <a:r>
              <a:rPr lang="es-ES" dirty="0" smtClean="0"/>
              <a:t> un </a:t>
            </a:r>
            <a:r>
              <a:rPr lang="es-ES" dirty="0" err="1" smtClean="0"/>
              <a:t>document</a:t>
            </a:r>
            <a:r>
              <a:rPr lang="es-ES" dirty="0" smtClean="0"/>
              <a:t> </a:t>
            </a:r>
            <a:r>
              <a:rPr lang="es-ES" dirty="0" err="1" smtClean="0"/>
              <a:t>contractuel</a:t>
            </a:r>
            <a:r>
              <a:rPr lang="es-ES" dirty="0" smtClean="0"/>
              <a:t> entre </a:t>
            </a:r>
            <a:r>
              <a:rPr lang="es-ES" dirty="0" err="1" smtClean="0"/>
              <a:t>l’Autorité</a:t>
            </a:r>
            <a:r>
              <a:rPr lang="es-ES" dirty="0" smtClean="0"/>
              <a:t> </a:t>
            </a:r>
            <a:r>
              <a:rPr lang="es-ES" dirty="0" smtClean="0"/>
              <a:t>de </a:t>
            </a:r>
            <a:r>
              <a:rPr lang="es-ES" dirty="0" err="1" smtClean="0"/>
              <a:t>Gestion</a:t>
            </a:r>
            <a:r>
              <a:rPr lang="es-ES" dirty="0" smtClean="0"/>
              <a:t> et le Chef de </a:t>
            </a:r>
            <a:r>
              <a:rPr lang="es-ES" dirty="0" err="1" smtClean="0"/>
              <a:t>File</a:t>
            </a:r>
            <a:endParaRPr lang="es-ES" dirty="0" smtClean="0"/>
          </a:p>
          <a:p>
            <a:r>
              <a:rPr lang="es-ES" dirty="0" smtClean="0"/>
              <a:t>2 </a:t>
            </a:r>
            <a:r>
              <a:rPr lang="es-ES" dirty="0" err="1" smtClean="0"/>
              <a:t>langues:</a:t>
            </a:r>
            <a:r>
              <a:rPr lang="es-ES" dirty="0" err="1" smtClean="0"/>
              <a:t>espagnol</a:t>
            </a:r>
            <a:r>
              <a:rPr lang="es-ES" dirty="0" smtClean="0"/>
              <a:t> et </a:t>
            </a:r>
            <a:r>
              <a:rPr lang="es-ES" dirty="0" err="1" smtClean="0"/>
              <a:t>français</a:t>
            </a:r>
            <a:endParaRPr lang="es-ES" dirty="0" smtClean="0"/>
          </a:p>
          <a:p>
            <a:r>
              <a:rPr lang="es-ES" dirty="0" err="1" smtClean="0"/>
              <a:t>Définit</a:t>
            </a:r>
            <a:r>
              <a:rPr lang="es-ES" dirty="0" smtClean="0"/>
              <a:t> les </a:t>
            </a:r>
            <a:r>
              <a:rPr lang="es-ES" dirty="0" err="1" smtClean="0"/>
              <a:t>modalités</a:t>
            </a:r>
            <a:r>
              <a:rPr lang="es-ES" dirty="0" smtClean="0"/>
              <a:t> de mise en </a:t>
            </a:r>
            <a:r>
              <a:rPr lang="es-ES" dirty="0" err="1" smtClean="0"/>
              <a:t>oeuvre</a:t>
            </a:r>
            <a:r>
              <a:rPr lang="es-ES" dirty="0" smtClean="0"/>
              <a:t> et de </a:t>
            </a:r>
            <a:r>
              <a:rPr lang="es-ES" dirty="0" err="1" smtClean="0"/>
              <a:t>paiement</a:t>
            </a:r>
            <a:r>
              <a:rPr lang="es-ES" dirty="0" smtClean="0"/>
              <a:t> de </a:t>
            </a:r>
            <a:r>
              <a:rPr lang="es-ES" dirty="0" err="1" smtClean="0"/>
              <a:t>l’aide</a:t>
            </a:r>
            <a:r>
              <a:rPr lang="es-ES" dirty="0" smtClean="0"/>
              <a:t> FEDER </a:t>
            </a: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La </a:t>
            </a:r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FEDER</a:t>
            </a:r>
            <a:r>
              <a:rPr lang="es-ES" dirty="0" smtClean="0">
                <a:latin typeface="Century Gothic" pitchFamily="34" charset="0"/>
              </a:rPr>
              <a:t>…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916832"/>
            <a:ext cx="8579296" cy="4464496"/>
          </a:xfrm>
        </p:spPr>
        <p:txBody>
          <a:bodyPr>
            <a:normAutofit/>
          </a:bodyPr>
          <a:lstStyle/>
          <a:p>
            <a:r>
              <a:rPr lang="es-ES" sz="3600" dirty="0" smtClean="0"/>
              <a:t>… </a:t>
            </a:r>
            <a:r>
              <a:rPr lang="es-ES" sz="3600" dirty="0" err="1" smtClean="0"/>
              <a:t>est</a:t>
            </a:r>
            <a:r>
              <a:rPr lang="es-ES" sz="3600" dirty="0" smtClean="0"/>
              <a:t> </a:t>
            </a:r>
            <a:r>
              <a:rPr lang="es-ES" sz="3600" dirty="0" err="1" smtClean="0"/>
              <a:t>envoyée</a:t>
            </a:r>
            <a:r>
              <a:rPr lang="es-ES" sz="3600" dirty="0" smtClean="0"/>
              <a:t> </a:t>
            </a:r>
            <a:r>
              <a:rPr lang="es-ES" sz="3600" dirty="0" err="1" smtClean="0"/>
              <a:t>au</a:t>
            </a:r>
            <a:r>
              <a:rPr lang="es-ES" sz="3600" dirty="0" smtClean="0"/>
              <a:t> chef de </a:t>
            </a:r>
            <a:r>
              <a:rPr lang="es-ES" sz="3600" dirty="0" err="1" smtClean="0"/>
              <a:t>file</a:t>
            </a:r>
            <a:r>
              <a:rPr lang="es-ES" sz="3600" dirty="0" smtClean="0"/>
              <a:t> </a:t>
            </a:r>
            <a:r>
              <a:rPr lang="es-ES" sz="3600" dirty="0" err="1" smtClean="0"/>
              <a:t>pour</a:t>
            </a:r>
            <a:r>
              <a:rPr lang="es-ES" sz="3600" dirty="0" smtClean="0"/>
              <a:t> </a:t>
            </a:r>
            <a:r>
              <a:rPr lang="es-ES" sz="3600" dirty="0" err="1" smtClean="0"/>
              <a:t>signature</a:t>
            </a:r>
            <a:r>
              <a:rPr lang="es-ES" sz="3600" dirty="0" smtClean="0"/>
              <a:t> </a:t>
            </a:r>
            <a:r>
              <a:rPr lang="es-ES" sz="3600" dirty="0" err="1" smtClean="0"/>
              <a:t>au</a:t>
            </a:r>
            <a:r>
              <a:rPr lang="es-ES" sz="3600" dirty="0" smtClean="0"/>
              <a:t> </a:t>
            </a:r>
            <a:r>
              <a:rPr lang="es-ES" sz="3600" dirty="0" err="1" smtClean="0"/>
              <a:t>nom</a:t>
            </a:r>
            <a:r>
              <a:rPr lang="es-ES" sz="3600" dirty="0" smtClean="0"/>
              <a:t> du </a:t>
            </a:r>
            <a:r>
              <a:rPr lang="es-ES" sz="3600" dirty="0" err="1" smtClean="0"/>
              <a:t>partenariat</a:t>
            </a:r>
            <a:r>
              <a:rPr lang="es-ES" sz="3600" dirty="0" smtClean="0"/>
              <a:t> du </a:t>
            </a:r>
            <a:r>
              <a:rPr lang="es-ES" sz="3600" dirty="0" err="1" smtClean="0"/>
              <a:t>projet</a:t>
            </a:r>
            <a:endParaRPr lang="es-ES" sz="3600" dirty="0" smtClean="0"/>
          </a:p>
          <a:p>
            <a:r>
              <a:rPr lang="es-ES" sz="3600" dirty="0" smtClean="0"/>
              <a:t>Une </a:t>
            </a:r>
            <a:r>
              <a:rPr lang="es-ES" sz="3600" dirty="0" err="1" smtClean="0"/>
              <a:t>fois</a:t>
            </a:r>
            <a:r>
              <a:rPr lang="es-ES" sz="3600" dirty="0" smtClean="0"/>
              <a:t> </a:t>
            </a:r>
            <a:r>
              <a:rPr lang="es-ES" sz="3600" dirty="0" err="1" smtClean="0"/>
              <a:t>signée</a:t>
            </a:r>
            <a:r>
              <a:rPr lang="es-ES" sz="3600" dirty="0" smtClean="0"/>
              <a:t> la </a:t>
            </a:r>
            <a:r>
              <a:rPr lang="es-ES" sz="3600" dirty="0" err="1" smtClean="0"/>
              <a:t>convention</a:t>
            </a:r>
            <a:r>
              <a:rPr lang="es-ES" sz="3600" dirty="0" smtClean="0"/>
              <a:t> </a:t>
            </a:r>
            <a:r>
              <a:rPr lang="es-ES" sz="3600" dirty="0" smtClean="0"/>
              <a:t>FEDER, elle </a:t>
            </a:r>
            <a:r>
              <a:rPr lang="es-ES" sz="3600" dirty="0" err="1" smtClean="0"/>
              <a:t>est</a:t>
            </a:r>
            <a:r>
              <a:rPr lang="es-ES" sz="3600" dirty="0" smtClean="0"/>
              <a:t> </a:t>
            </a:r>
            <a:r>
              <a:rPr lang="es-ES" sz="3600" b="1" dirty="0" smtClean="0"/>
              <a:t>disponible </a:t>
            </a:r>
            <a:r>
              <a:rPr lang="es-ES" sz="3600" b="1" dirty="0" err="1" smtClean="0"/>
              <a:t>dans</a:t>
            </a:r>
            <a:r>
              <a:rPr lang="es-ES" sz="3600" b="1" dirty="0" smtClean="0"/>
              <a:t> le SIGEFA. Le </a:t>
            </a:r>
            <a:r>
              <a:rPr lang="es-ES" sz="3600" b="1" dirty="0" err="1" smtClean="0"/>
              <a:t>partenariat</a:t>
            </a:r>
            <a:r>
              <a:rPr lang="es-ES" sz="3600" b="1" dirty="0" smtClean="0"/>
              <a:t> du </a:t>
            </a:r>
            <a:r>
              <a:rPr lang="es-ES" sz="3600" b="1" dirty="0" err="1" smtClean="0"/>
              <a:t>projet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peut</a:t>
            </a:r>
            <a:r>
              <a:rPr lang="es-ES" sz="3600" b="1" dirty="0" smtClean="0"/>
              <a:t> la </a:t>
            </a:r>
            <a:r>
              <a:rPr lang="es-ES" sz="3600" b="1" dirty="0" err="1" smtClean="0"/>
              <a:t>consulter</a:t>
            </a:r>
            <a:r>
              <a:rPr lang="es-ES" sz="3600" b="1" dirty="0" smtClean="0"/>
              <a:t>. </a:t>
            </a:r>
            <a:endParaRPr lang="es-ES" sz="3600" b="1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1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772816"/>
            <a:ext cx="7931224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/>
              <a:t>OBJET</a:t>
            </a:r>
          </a:p>
          <a:p>
            <a:endParaRPr lang="es-ES" dirty="0" smtClean="0"/>
          </a:p>
          <a:p>
            <a:r>
              <a:rPr lang="es-ES" dirty="0" err="1" smtClean="0"/>
              <a:t>Objet</a:t>
            </a:r>
            <a:r>
              <a:rPr lang="es-ES" dirty="0" smtClean="0"/>
              <a:t> et </a:t>
            </a:r>
            <a:r>
              <a:rPr lang="es-ES" dirty="0" err="1" smtClean="0"/>
              <a:t>données</a:t>
            </a:r>
            <a:r>
              <a:rPr lang="es-ES" dirty="0" smtClean="0"/>
              <a:t> </a:t>
            </a:r>
            <a:r>
              <a:rPr lang="es-ES" dirty="0" err="1" smtClean="0"/>
              <a:t>générales</a:t>
            </a:r>
            <a:r>
              <a:rPr lang="es-ES" dirty="0" smtClean="0"/>
              <a:t> du </a:t>
            </a:r>
            <a:r>
              <a:rPr lang="es-ES" dirty="0" err="1" smtClean="0"/>
              <a:t>projet</a:t>
            </a:r>
            <a:endParaRPr lang="es-ES" dirty="0" smtClean="0"/>
          </a:p>
          <a:p>
            <a:r>
              <a:rPr lang="es-ES" dirty="0" err="1" smtClean="0"/>
              <a:t>Bénéficiaires</a:t>
            </a: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smtClean="0"/>
              <a:t>Les </a:t>
            </a:r>
            <a:r>
              <a:rPr lang="es-ES" dirty="0" err="1" smtClean="0"/>
              <a:t>objetifs</a:t>
            </a:r>
            <a:r>
              <a:rPr lang="es-ES" dirty="0" smtClean="0"/>
              <a:t>, </a:t>
            </a:r>
            <a:r>
              <a:rPr lang="es-ES" dirty="0" err="1" smtClean="0"/>
              <a:t>contenu</a:t>
            </a:r>
            <a:r>
              <a:rPr lang="es-ES" dirty="0" smtClean="0"/>
              <a:t>… du </a:t>
            </a:r>
            <a:r>
              <a:rPr lang="es-ES" dirty="0" err="1" smtClean="0"/>
              <a:t>formulaire</a:t>
            </a:r>
            <a:r>
              <a:rPr lang="es-ES" dirty="0" smtClean="0"/>
              <a:t> de </a:t>
            </a:r>
            <a:r>
              <a:rPr lang="es-ES" dirty="0" err="1" smtClean="0"/>
              <a:t>candidature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en </a:t>
            </a:r>
            <a:r>
              <a:rPr lang="es-ES" dirty="0" err="1" smtClean="0"/>
              <a:t>annexe</a:t>
            </a: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2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800201"/>
            <a:ext cx="8075240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b="1" dirty="0" smtClean="0"/>
              <a:t>	Coût </a:t>
            </a:r>
            <a:r>
              <a:rPr lang="fr-FR" b="1" dirty="0" smtClean="0"/>
              <a:t>du projet et montant de la subvention </a:t>
            </a:r>
            <a:r>
              <a:rPr lang="fr-FR" b="1" dirty="0" smtClean="0"/>
              <a:t>FEDER</a:t>
            </a:r>
          </a:p>
          <a:p>
            <a:r>
              <a:rPr lang="es-ES" dirty="0" err="1" smtClean="0"/>
              <a:t>Coût</a:t>
            </a:r>
            <a:r>
              <a:rPr lang="es-ES" dirty="0" smtClean="0"/>
              <a:t> total du </a:t>
            </a:r>
            <a:r>
              <a:rPr lang="es-ES" dirty="0" err="1" smtClean="0"/>
              <a:t>projet</a:t>
            </a:r>
            <a:r>
              <a:rPr lang="es-ES" dirty="0" smtClean="0"/>
              <a:t> et </a:t>
            </a:r>
            <a:r>
              <a:rPr lang="es-ES" dirty="0" err="1" smtClean="0"/>
              <a:t>coût</a:t>
            </a:r>
            <a:r>
              <a:rPr lang="es-ES" dirty="0" smtClean="0"/>
              <a:t> total </a:t>
            </a:r>
            <a:r>
              <a:rPr lang="es-ES" dirty="0" err="1" smtClean="0"/>
              <a:t>éligible</a:t>
            </a:r>
            <a:r>
              <a:rPr lang="es-ES" dirty="0" smtClean="0"/>
              <a:t> du </a:t>
            </a:r>
            <a:r>
              <a:rPr lang="es-ES" dirty="0" err="1" smtClean="0"/>
              <a:t>projet</a:t>
            </a:r>
            <a:r>
              <a:rPr lang="es-ES" dirty="0" smtClean="0"/>
              <a:t> </a:t>
            </a:r>
          </a:p>
          <a:p>
            <a:r>
              <a:rPr lang="es-ES" dirty="0" err="1" smtClean="0"/>
              <a:t>Montant</a:t>
            </a:r>
            <a:r>
              <a:rPr lang="es-ES" dirty="0" smtClean="0"/>
              <a:t> de la </a:t>
            </a:r>
            <a:r>
              <a:rPr lang="es-ES" dirty="0" err="1" smtClean="0"/>
              <a:t>subvention</a:t>
            </a:r>
            <a:r>
              <a:rPr lang="es-ES" dirty="0" smtClean="0"/>
              <a:t> FEDER</a:t>
            </a:r>
            <a:endParaRPr lang="es-ES" dirty="0" smtClean="0"/>
          </a:p>
          <a:p>
            <a:r>
              <a:rPr lang="es-ES" dirty="0" err="1" smtClean="0"/>
              <a:t>Engagement</a:t>
            </a:r>
            <a:r>
              <a:rPr lang="es-ES" dirty="0" smtClean="0"/>
              <a:t> </a:t>
            </a:r>
            <a:r>
              <a:rPr lang="es-ES" dirty="0" smtClean="0"/>
              <a:t>de </a:t>
            </a:r>
            <a:r>
              <a:rPr lang="es-ES" dirty="0" err="1" smtClean="0"/>
              <a:t>respect</a:t>
            </a:r>
            <a:r>
              <a:rPr lang="es-ES" dirty="0" smtClean="0"/>
              <a:t> du plan de </a:t>
            </a:r>
            <a:r>
              <a:rPr lang="es-ES" dirty="0" err="1" smtClean="0"/>
              <a:t>financement</a:t>
            </a:r>
            <a:endParaRPr lang="es-ES" dirty="0" smtClean="0"/>
          </a:p>
          <a:p>
            <a:r>
              <a:rPr lang="es-ES" dirty="0" err="1" smtClean="0"/>
              <a:t>Respect</a:t>
            </a:r>
            <a:r>
              <a:rPr lang="es-ES" dirty="0" smtClean="0"/>
              <a:t> du </a:t>
            </a:r>
            <a:r>
              <a:rPr lang="es-ES" dirty="0" err="1" smtClean="0"/>
              <a:t>taux</a:t>
            </a:r>
            <a:r>
              <a:rPr lang="es-ES" dirty="0" smtClean="0"/>
              <a:t> de </a:t>
            </a:r>
            <a:r>
              <a:rPr lang="es-ES" dirty="0" err="1" smtClean="0"/>
              <a:t>l’aide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3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7"/>
            <a:ext cx="9036496" cy="460851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b="1" dirty="0" smtClean="0"/>
              <a:t>	Durée</a:t>
            </a:r>
            <a:r>
              <a:rPr lang="fr-FR" b="1" dirty="0" smtClean="0"/>
              <a:t>, éligibilité des dépenses et modalités d’exécution</a:t>
            </a:r>
            <a:endParaRPr lang="es-ES" b="1" dirty="0" smtClean="0"/>
          </a:p>
          <a:p>
            <a:r>
              <a:rPr lang="es-ES" dirty="0" err="1" smtClean="0"/>
              <a:t>Convention</a:t>
            </a:r>
            <a:r>
              <a:rPr lang="es-ES" dirty="0" smtClean="0"/>
              <a:t> </a:t>
            </a:r>
            <a:r>
              <a:rPr lang="es-ES" dirty="0" smtClean="0"/>
              <a:t>en </a:t>
            </a:r>
            <a:r>
              <a:rPr lang="es-ES" dirty="0" err="1" smtClean="0"/>
              <a:t>vigueur</a:t>
            </a:r>
            <a:r>
              <a:rPr lang="es-ES" dirty="0" smtClean="0"/>
              <a:t> </a:t>
            </a:r>
            <a:r>
              <a:rPr lang="es-ES" dirty="0" err="1" smtClean="0"/>
              <a:t>jusqu’au</a:t>
            </a:r>
            <a:r>
              <a:rPr lang="es-ES" dirty="0" smtClean="0"/>
              <a:t> </a:t>
            </a:r>
            <a:r>
              <a:rPr lang="es-ES" dirty="0" smtClean="0"/>
              <a:t>31.12.2023</a:t>
            </a:r>
          </a:p>
          <a:p>
            <a:r>
              <a:rPr lang="es-ES" dirty="0" err="1" smtClean="0">
                <a:latin typeface="Century Gothic" pitchFamily="34" charset="0"/>
              </a:rPr>
              <a:t>Il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err="1" smtClean="0">
                <a:latin typeface="Century Gothic" pitchFamily="34" charset="0"/>
              </a:rPr>
              <a:t>est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err="1" smtClean="0">
                <a:latin typeface="Century Gothic" pitchFamily="34" charset="0"/>
              </a:rPr>
              <a:t>possible</a:t>
            </a:r>
            <a:r>
              <a:rPr lang="es-ES" dirty="0" smtClean="0">
                <a:latin typeface="Century Gothic" pitchFamily="34" charset="0"/>
              </a:rPr>
              <a:t> une demande de </a:t>
            </a:r>
            <a:r>
              <a:rPr lang="es-ES" dirty="0" err="1" smtClean="0">
                <a:latin typeface="Century Gothic" pitchFamily="34" charset="0"/>
              </a:rPr>
              <a:t>prorrogation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err="1" smtClean="0">
                <a:solidFill>
                  <a:srgbClr val="FF0000"/>
                </a:solidFill>
                <a:latin typeface="Century Gothic" pitchFamily="34" charset="0"/>
              </a:rPr>
              <a:t>mais</a:t>
            </a:r>
            <a:r>
              <a:rPr lang="es-ES" dirty="0" smtClean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es-ES" dirty="0" err="1" smtClean="0">
                <a:solidFill>
                  <a:srgbClr val="FF0000"/>
                </a:solidFill>
                <a:latin typeface="Century Gothic" pitchFamily="34" charset="0"/>
              </a:rPr>
              <a:t>attention</a:t>
            </a:r>
            <a:r>
              <a:rPr lang="es-ES" dirty="0" smtClean="0">
                <a:solidFill>
                  <a:srgbClr val="FF0000"/>
                </a:solidFill>
                <a:latin typeface="Century Gothic" pitchFamily="34" charset="0"/>
              </a:rPr>
              <a:t> la date limite de </a:t>
            </a:r>
            <a:r>
              <a:rPr lang="es-ES" dirty="0" err="1" smtClean="0">
                <a:solidFill>
                  <a:srgbClr val="FF0000"/>
                </a:solidFill>
                <a:latin typeface="Century Gothic" pitchFamily="34" charset="0"/>
              </a:rPr>
              <a:t>finalisation</a:t>
            </a:r>
            <a:r>
              <a:rPr lang="es-ES" dirty="0" smtClean="0">
                <a:solidFill>
                  <a:srgbClr val="FF0000"/>
                </a:solidFill>
                <a:latin typeface="Century Gothic" pitchFamily="34" charset="0"/>
              </a:rPr>
              <a:t> des </a:t>
            </a:r>
            <a:r>
              <a:rPr lang="es-ES" dirty="0" err="1" smtClean="0">
                <a:solidFill>
                  <a:srgbClr val="FF0000"/>
                </a:solidFill>
                <a:latin typeface="Century Gothic" pitchFamily="34" charset="0"/>
              </a:rPr>
              <a:t>projets</a:t>
            </a:r>
            <a:r>
              <a:rPr lang="es-ES" dirty="0" smtClean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es-ES" dirty="0" err="1" smtClean="0">
                <a:solidFill>
                  <a:srgbClr val="FF0000"/>
                </a:solidFill>
                <a:latin typeface="Century Gothic" pitchFamily="34" charset="0"/>
              </a:rPr>
              <a:t>est</a:t>
            </a:r>
            <a:r>
              <a:rPr lang="es-ES" dirty="0" smtClean="0">
                <a:solidFill>
                  <a:srgbClr val="FF0000"/>
                </a:solidFill>
                <a:latin typeface="Century Gothic" pitchFamily="34" charset="0"/>
              </a:rPr>
              <a:t> le 1.06.2022 </a:t>
            </a:r>
            <a:endParaRPr lang="es-ES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r>
              <a:rPr lang="es-ES" dirty="0" smtClean="0"/>
              <a:t>Les </a:t>
            </a:r>
            <a:r>
              <a:rPr lang="es-ES" dirty="0" err="1" smtClean="0"/>
              <a:t>dépenses</a:t>
            </a:r>
            <a:r>
              <a:rPr lang="es-ES" dirty="0" smtClean="0"/>
              <a:t> de </a:t>
            </a:r>
            <a:r>
              <a:rPr lang="es-ES" dirty="0" err="1" smtClean="0"/>
              <a:t>préparation</a:t>
            </a:r>
            <a:r>
              <a:rPr lang="es-ES" dirty="0" smtClean="0"/>
              <a:t> </a:t>
            </a:r>
            <a:r>
              <a:rPr lang="es-ES" dirty="0" err="1" smtClean="0"/>
              <a:t>sont</a:t>
            </a:r>
            <a:r>
              <a:rPr lang="es-ES" dirty="0" smtClean="0"/>
              <a:t> </a:t>
            </a:r>
            <a:r>
              <a:rPr lang="es-ES" dirty="0" err="1" smtClean="0"/>
              <a:t>éligibles</a:t>
            </a:r>
            <a:r>
              <a:rPr lang="es-ES" dirty="0" smtClean="0"/>
              <a:t> à partir du 1.01.2014</a:t>
            </a:r>
            <a:endParaRPr lang="es-ES" dirty="0" smtClean="0"/>
          </a:p>
          <a:p>
            <a:r>
              <a:rPr lang="es-ES" dirty="0" smtClean="0"/>
              <a:t>Les </a:t>
            </a:r>
            <a:r>
              <a:rPr lang="es-ES" dirty="0" err="1" smtClean="0"/>
              <a:t>dépenses</a:t>
            </a:r>
            <a:r>
              <a:rPr lang="es-ES" dirty="0" smtClean="0"/>
              <a:t> </a:t>
            </a:r>
            <a:r>
              <a:rPr lang="es-ES" dirty="0" smtClean="0"/>
              <a:t> du </a:t>
            </a:r>
            <a:r>
              <a:rPr lang="es-ES" dirty="0" err="1" smtClean="0"/>
              <a:t>projet</a:t>
            </a:r>
            <a:r>
              <a:rPr lang="es-ES" dirty="0" smtClean="0"/>
              <a:t> </a:t>
            </a:r>
            <a:r>
              <a:rPr lang="es-ES" dirty="0" err="1" smtClean="0"/>
              <a:t>sont</a:t>
            </a:r>
            <a:r>
              <a:rPr lang="es-ES" dirty="0" smtClean="0"/>
              <a:t> </a:t>
            </a:r>
            <a:r>
              <a:rPr lang="es-ES" dirty="0" err="1" smtClean="0"/>
              <a:t>éligibles</a:t>
            </a:r>
            <a:r>
              <a:rPr lang="es-ES" dirty="0" smtClean="0"/>
              <a:t> à partir de la date de </a:t>
            </a:r>
            <a:r>
              <a:rPr lang="es-ES" dirty="0" err="1" smtClean="0"/>
              <a:t>demarrage</a:t>
            </a:r>
            <a:r>
              <a:rPr lang="es-ES" dirty="0" smtClean="0"/>
              <a:t> et </a:t>
            </a:r>
            <a:r>
              <a:rPr lang="es-ES" dirty="0" err="1" smtClean="0"/>
              <a:t>jusqu’à</a:t>
            </a:r>
            <a:r>
              <a:rPr lang="es-ES" dirty="0" smtClean="0"/>
              <a:t> la date de </a:t>
            </a:r>
            <a:r>
              <a:rPr lang="es-ES" dirty="0" err="1" smtClean="0"/>
              <a:t>finalisation</a:t>
            </a:r>
            <a:r>
              <a:rPr lang="es-ES" dirty="0" smtClean="0"/>
              <a:t> du </a:t>
            </a:r>
            <a:r>
              <a:rPr lang="es-ES" dirty="0" err="1" smtClean="0"/>
              <a:t>projet</a:t>
            </a:r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4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628800"/>
            <a:ext cx="8856984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u="sng" dirty="0" err="1" smtClean="0"/>
              <a:t>Modalités</a:t>
            </a:r>
            <a:r>
              <a:rPr lang="es-ES" u="sng" dirty="0" smtClean="0"/>
              <a:t> </a:t>
            </a:r>
            <a:r>
              <a:rPr lang="es-ES" u="sng" dirty="0" smtClean="0"/>
              <a:t>de </a:t>
            </a:r>
            <a:r>
              <a:rPr lang="es-ES" u="sng" dirty="0" err="1" smtClean="0"/>
              <a:t>paiement</a:t>
            </a:r>
            <a:r>
              <a:rPr lang="es-ES" u="sng" dirty="0" smtClean="0"/>
              <a:t> du </a:t>
            </a:r>
            <a:r>
              <a:rPr lang="es-ES" u="sng" dirty="0" smtClean="0"/>
              <a:t>FEDER</a:t>
            </a:r>
          </a:p>
          <a:p>
            <a:pPr>
              <a:buFont typeface="Wingdings" pitchFamily="2" charset="2"/>
              <a:buChar char="ü"/>
            </a:pPr>
            <a:r>
              <a:rPr lang="es-ES" dirty="0" err="1" smtClean="0"/>
              <a:t>Paiements</a:t>
            </a:r>
            <a:r>
              <a:rPr lang="es-ES" dirty="0" smtClean="0"/>
              <a:t> </a:t>
            </a:r>
            <a:r>
              <a:rPr lang="es-ES" dirty="0" err="1" smtClean="0"/>
              <a:t>intermédiaires</a:t>
            </a:r>
            <a:r>
              <a:rPr lang="es-ES" dirty="0" smtClean="0"/>
              <a:t> de</a:t>
            </a:r>
            <a:r>
              <a:rPr lang="es-ES" b="1" dirty="0" smtClean="0"/>
              <a:t>100</a:t>
            </a:r>
            <a:r>
              <a:rPr lang="es-ES" b="1" dirty="0" smtClean="0"/>
              <a:t>%</a:t>
            </a:r>
            <a:r>
              <a:rPr lang="es-ES" dirty="0" smtClean="0"/>
              <a:t> </a:t>
            </a:r>
            <a:r>
              <a:rPr lang="fr-FR" dirty="0" smtClean="0"/>
              <a:t>sur présentation et après vérification et validation </a:t>
            </a:r>
            <a:r>
              <a:rPr lang="fr-FR" dirty="0" smtClean="0"/>
              <a:t>par </a:t>
            </a:r>
            <a:r>
              <a:rPr lang="fr-FR" dirty="0" smtClean="0"/>
              <a:t>les services de contrôle: </a:t>
            </a:r>
            <a:r>
              <a:rPr lang="es-ES" b="1" dirty="0" smtClean="0"/>
              <a:t>en </a:t>
            </a:r>
            <a:r>
              <a:rPr lang="es-ES" b="1" dirty="0" err="1" smtClean="0"/>
              <a:t>fonction</a:t>
            </a:r>
            <a:r>
              <a:rPr lang="es-ES" b="1" dirty="0" smtClean="0"/>
              <a:t> de la </a:t>
            </a:r>
            <a:r>
              <a:rPr lang="es-ES" b="1" dirty="0" err="1" smtClean="0"/>
              <a:t>disponibilité</a:t>
            </a:r>
            <a:r>
              <a:rPr lang="es-ES" b="1" dirty="0" smtClean="0"/>
              <a:t> </a:t>
            </a:r>
            <a:r>
              <a:rPr lang="es-ES" b="1" dirty="0" err="1" smtClean="0"/>
              <a:t>financière</a:t>
            </a:r>
            <a:r>
              <a:rPr lang="es-ES" b="1" dirty="0" smtClean="0"/>
              <a:t>.</a:t>
            </a:r>
            <a:endParaRPr lang="es-ES" b="1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s-ES" sz="2800" b="1" dirty="0" smtClean="0">
                <a:solidFill>
                  <a:schemeClr val="accent1"/>
                </a:solidFill>
              </a:rPr>
              <a:t>	</a:t>
            </a:r>
            <a:r>
              <a:rPr lang="es-ES" dirty="0" smtClean="0">
                <a:solidFill>
                  <a:srgbClr val="FF0000"/>
                </a:solidFill>
              </a:rPr>
              <a:t>La </a:t>
            </a:r>
            <a:r>
              <a:rPr lang="es-ES" dirty="0" err="1" smtClean="0">
                <a:solidFill>
                  <a:srgbClr val="FF0000"/>
                </a:solidFill>
              </a:rPr>
              <a:t>déclaration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finale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smtClean="0">
                <a:solidFill>
                  <a:srgbClr val="FF0000"/>
                </a:solidFill>
              </a:rPr>
              <a:t>de </a:t>
            </a:r>
            <a:r>
              <a:rPr lang="es-ES" dirty="0" err="1" smtClean="0">
                <a:solidFill>
                  <a:srgbClr val="FF0000"/>
                </a:solidFill>
              </a:rPr>
              <a:t>dépenses</a:t>
            </a:r>
            <a:r>
              <a:rPr lang="es-ES" dirty="0" smtClean="0">
                <a:solidFill>
                  <a:srgbClr val="FF0000"/>
                </a:solidFill>
              </a:rPr>
              <a:t> de </a:t>
            </a:r>
            <a:r>
              <a:rPr lang="es-ES" dirty="0" err="1" smtClean="0">
                <a:solidFill>
                  <a:srgbClr val="FF0000"/>
                </a:solidFill>
              </a:rPr>
              <a:t>chaque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bénéficiaire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doit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être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présentée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</a:rPr>
              <a:t>au</a:t>
            </a:r>
            <a:r>
              <a:rPr lang="es-ES" b="1" dirty="0" smtClean="0">
                <a:solidFill>
                  <a:srgbClr val="FF0000"/>
                </a:solidFill>
              </a:rPr>
              <a:t> plus </a:t>
            </a:r>
            <a:r>
              <a:rPr lang="es-ES" b="1" dirty="0" err="1" smtClean="0">
                <a:solidFill>
                  <a:srgbClr val="FF0000"/>
                </a:solidFill>
              </a:rPr>
              <a:t>tard</a:t>
            </a:r>
            <a:r>
              <a:rPr lang="es-ES" b="1" dirty="0" smtClean="0">
                <a:solidFill>
                  <a:srgbClr val="FF0000"/>
                </a:solidFill>
              </a:rPr>
              <a:t> 3  </a:t>
            </a:r>
            <a:r>
              <a:rPr lang="es-ES" b="1" dirty="0" err="1" smtClean="0">
                <a:solidFill>
                  <a:srgbClr val="FF0000"/>
                </a:solidFill>
              </a:rPr>
              <a:t>mois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</a:rPr>
              <a:t>après</a:t>
            </a:r>
            <a:r>
              <a:rPr lang="es-ES" b="1" dirty="0" smtClean="0">
                <a:solidFill>
                  <a:srgbClr val="FF0000"/>
                </a:solidFill>
              </a:rPr>
              <a:t> la </a:t>
            </a:r>
            <a:r>
              <a:rPr lang="es-ES" b="1" dirty="0" err="1" smtClean="0">
                <a:solidFill>
                  <a:srgbClr val="FF0000"/>
                </a:solidFill>
              </a:rPr>
              <a:t>finalisation</a:t>
            </a:r>
            <a:r>
              <a:rPr lang="es-ES" b="1" dirty="0" smtClean="0">
                <a:solidFill>
                  <a:srgbClr val="FF0000"/>
                </a:solidFill>
              </a:rPr>
              <a:t> du </a:t>
            </a:r>
            <a:r>
              <a:rPr lang="es-ES" b="1" dirty="0" err="1" smtClean="0">
                <a:solidFill>
                  <a:srgbClr val="FF0000"/>
                </a:solidFill>
              </a:rPr>
              <a:t>projet</a:t>
            </a:r>
            <a:r>
              <a:rPr lang="es-ES" b="1" dirty="0" smtClean="0">
                <a:solidFill>
                  <a:srgbClr val="FF0000"/>
                </a:solidFill>
              </a:rPr>
              <a:t> (1er </a:t>
            </a:r>
            <a:r>
              <a:rPr lang="es-ES" b="1" dirty="0" err="1" smtClean="0">
                <a:solidFill>
                  <a:srgbClr val="FF0000"/>
                </a:solidFill>
              </a:rPr>
              <a:t>septembre</a:t>
            </a:r>
            <a:r>
              <a:rPr lang="es-ES" b="1" dirty="0" smtClean="0">
                <a:solidFill>
                  <a:srgbClr val="FF0000"/>
                </a:solidFill>
              </a:rPr>
              <a:t> 2022)</a:t>
            </a:r>
            <a:r>
              <a:rPr lang="es-ES" dirty="0" smtClean="0">
                <a:solidFill>
                  <a:schemeClr val="accent1"/>
                </a:solidFill>
              </a:rPr>
              <a:t>. </a:t>
            </a:r>
            <a:endParaRPr lang="es-ES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s-ES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4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9036496" cy="453650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u="sng" dirty="0" err="1" smtClean="0"/>
              <a:t>Circuit</a:t>
            </a:r>
            <a:r>
              <a:rPr lang="es-ES" u="sng" dirty="0" smtClean="0"/>
              <a:t> </a:t>
            </a:r>
            <a:r>
              <a:rPr lang="es-ES" u="sng" dirty="0" smtClean="0"/>
              <a:t>de </a:t>
            </a:r>
            <a:r>
              <a:rPr lang="es-ES" u="sng" dirty="0" err="1" smtClean="0"/>
              <a:t>paiement</a:t>
            </a:r>
            <a:r>
              <a:rPr lang="es-ES" u="sng" dirty="0" smtClean="0"/>
              <a:t> du FEDER</a:t>
            </a:r>
            <a:endParaRPr lang="es-ES" u="sng" dirty="0" smtClean="0"/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err="1" smtClean="0"/>
              <a:t>Chaque</a:t>
            </a:r>
            <a:r>
              <a:rPr lang="es-ES" dirty="0" smtClean="0"/>
              <a:t> </a:t>
            </a:r>
            <a:r>
              <a:rPr lang="es-ES" dirty="0" err="1" smtClean="0"/>
              <a:t>bénéficiaire</a:t>
            </a:r>
            <a:r>
              <a:rPr lang="es-ES" dirty="0" smtClean="0"/>
              <a:t> </a:t>
            </a:r>
            <a:r>
              <a:rPr lang="es-ES" dirty="0" err="1" smtClean="0"/>
              <a:t>trasmet</a:t>
            </a:r>
            <a:r>
              <a:rPr lang="es-ES" dirty="0" smtClean="0"/>
              <a:t> </a:t>
            </a:r>
            <a:r>
              <a:rPr lang="es-ES" dirty="0" err="1" smtClean="0"/>
              <a:t>au</a:t>
            </a:r>
            <a:r>
              <a:rPr lang="es-ES" dirty="0" smtClean="0"/>
              <a:t> </a:t>
            </a:r>
            <a:r>
              <a:rPr lang="es-ES" dirty="0" err="1" smtClean="0"/>
              <a:t>contrôleur</a:t>
            </a:r>
            <a:r>
              <a:rPr lang="es-ES" dirty="0" smtClean="0"/>
              <a:t> de premier </a:t>
            </a:r>
            <a:r>
              <a:rPr lang="es-ES" dirty="0" err="1" smtClean="0"/>
              <a:t>niveau</a:t>
            </a:r>
            <a:r>
              <a:rPr lang="es-ES" dirty="0" smtClean="0"/>
              <a:t> </a:t>
            </a:r>
            <a:r>
              <a:rPr lang="es-ES" dirty="0" err="1" smtClean="0"/>
              <a:t>dans</a:t>
            </a:r>
            <a:r>
              <a:rPr lang="es-ES" dirty="0" smtClean="0"/>
              <a:t> </a:t>
            </a:r>
            <a:r>
              <a:rPr lang="es-ES" dirty="0" err="1" smtClean="0"/>
              <a:t>chaque</a:t>
            </a:r>
            <a:r>
              <a:rPr lang="es-ES" dirty="0" smtClean="0"/>
              <a:t> </a:t>
            </a:r>
            <a:r>
              <a:rPr lang="es-ES" dirty="0" err="1" smtClean="0"/>
              <a:t>certification</a:t>
            </a:r>
            <a:r>
              <a:rPr lang="es-ES" dirty="0" smtClean="0"/>
              <a:t>:</a:t>
            </a:r>
            <a:endParaRPr lang="es-ES" dirty="0" smtClean="0"/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Century Gothic" pitchFamily="34" charset="0"/>
              </a:rPr>
              <a:t>Un </a:t>
            </a:r>
            <a:r>
              <a:rPr lang="es-ES" dirty="0" err="1" smtClean="0">
                <a:latin typeface="Century Gothic" pitchFamily="34" charset="0"/>
              </a:rPr>
              <a:t>rapport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err="1" smtClean="0">
                <a:latin typeface="Century Gothic" pitchFamily="34" charset="0"/>
              </a:rPr>
              <a:t>intermediaire</a:t>
            </a:r>
            <a:r>
              <a:rPr lang="es-ES" dirty="0" smtClean="0">
                <a:latin typeface="Century Gothic" pitchFamily="34" charset="0"/>
              </a:rPr>
              <a:t>(SIGEFA</a:t>
            </a:r>
            <a:r>
              <a:rPr lang="es-ES" dirty="0" smtClean="0">
                <a:latin typeface="Century Gothic" pitchFamily="34" charset="0"/>
              </a:rPr>
              <a:t>)</a:t>
            </a:r>
          </a:p>
          <a:p>
            <a:pPr>
              <a:buFont typeface="Wingdings" pitchFamily="2" charset="2"/>
              <a:buChar char="ü"/>
            </a:pPr>
            <a:r>
              <a:rPr lang="es-ES" dirty="0" err="1" smtClean="0"/>
              <a:t>Justificatifs</a:t>
            </a:r>
            <a:r>
              <a:rPr lang="es-ES" dirty="0" smtClean="0"/>
              <a:t> de </a:t>
            </a:r>
            <a:r>
              <a:rPr lang="es-ES" dirty="0" err="1" smtClean="0"/>
              <a:t>toutes</a:t>
            </a:r>
            <a:r>
              <a:rPr lang="es-ES" dirty="0" smtClean="0"/>
              <a:t> les </a:t>
            </a:r>
            <a:r>
              <a:rPr lang="es-ES" dirty="0" err="1" smtClean="0"/>
              <a:t>dépenses</a:t>
            </a:r>
            <a:r>
              <a:rPr lang="es-ES" dirty="0" smtClean="0"/>
              <a:t> </a:t>
            </a:r>
            <a:r>
              <a:rPr lang="es-ES" dirty="0" smtClean="0"/>
              <a:t>(SIGEFA)</a:t>
            </a:r>
          </a:p>
          <a:p>
            <a:pPr>
              <a:buFont typeface="Wingdings" pitchFamily="2" charset="2"/>
              <a:buChar char="ü"/>
            </a:pPr>
            <a:r>
              <a:rPr lang="es-ES" dirty="0" err="1" smtClean="0"/>
              <a:t>Justificatifs</a:t>
            </a:r>
            <a:r>
              <a:rPr lang="es-ES" dirty="0" smtClean="0"/>
              <a:t> </a:t>
            </a:r>
            <a:r>
              <a:rPr lang="es-ES" dirty="0" smtClean="0"/>
              <a:t>des </a:t>
            </a:r>
            <a:r>
              <a:rPr lang="es-ES" dirty="0" err="1" smtClean="0"/>
              <a:t>paiements</a:t>
            </a:r>
            <a:r>
              <a:rPr lang="es-ES" dirty="0" smtClean="0">
                <a:latin typeface="Century Gothic" pitchFamily="34" charset="0"/>
              </a:rPr>
              <a:t>(SIGEFA</a:t>
            </a:r>
            <a:r>
              <a:rPr lang="es-ES" dirty="0" smtClean="0">
                <a:latin typeface="Century Gothic" pitchFamily="34" charset="0"/>
              </a:rPr>
              <a:t>)</a:t>
            </a:r>
          </a:p>
          <a:p>
            <a:pPr>
              <a:buFont typeface="Wingdings" pitchFamily="2" charset="2"/>
              <a:buChar char="ü"/>
            </a:pPr>
            <a:r>
              <a:rPr lang="es-ES" dirty="0" err="1" smtClean="0"/>
              <a:t>Formulaire</a:t>
            </a:r>
            <a:r>
              <a:rPr lang="es-ES" dirty="0" smtClean="0"/>
              <a:t> signé et </a:t>
            </a:r>
            <a:r>
              <a:rPr lang="es-ES" dirty="0" err="1" smtClean="0"/>
              <a:t>cacheté</a:t>
            </a:r>
            <a:r>
              <a:rPr lang="es-ES" dirty="0" smtClean="0"/>
              <a:t>: </a:t>
            </a:r>
            <a:r>
              <a:rPr lang="es-ES" dirty="0" err="1" smtClean="0"/>
              <a:t>dépense</a:t>
            </a:r>
            <a:r>
              <a:rPr lang="es-ES" dirty="0" smtClean="0"/>
              <a:t> </a:t>
            </a:r>
            <a:r>
              <a:rPr lang="es-ES" dirty="0" err="1" smtClean="0"/>
              <a:t>réalisée</a:t>
            </a:r>
            <a:r>
              <a:rPr lang="es-ES" dirty="0" smtClean="0"/>
              <a:t> et </a:t>
            </a:r>
            <a:r>
              <a:rPr lang="es-ES" dirty="0" err="1" smtClean="0"/>
              <a:t>cofinancements</a:t>
            </a:r>
            <a:r>
              <a:rPr lang="es-ES" dirty="0" smtClean="0"/>
              <a:t> </a:t>
            </a:r>
            <a:r>
              <a:rPr lang="es-ES" dirty="0" err="1" smtClean="0"/>
              <a:t>reçus</a:t>
            </a:r>
            <a:r>
              <a:rPr lang="es-ES" dirty="0" smtClean="0"/>
              <a:t>(ENVOI ORIGINAUX)</a:t>
            </a:r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u="sng" dirty="0" err="1" smtClean="0"/>
              <a:t>Déclaration</a:t>
            </a:r>
            <a:r>
              <a:rPr lang="es-ES" u="sng" dirty="0" smtClean="0"/>
              <a:t> de </a:t>
            </a:r>
            <a:r>
              <a:rPr lang="es-ES" u="sng" dirty="0" err="1" smtClean="0"/>
              <a:t>dépenses</a:t>
            </a:r>
            <a:endParaRPr lang="es-ES" u="sng" dirty="0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856984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u="sng" dirty="0" smtClean="0"/>
              <a:t>	</a:t>
            </a:r>
            <a:r>
              <a:rPr lang="es-ES" u="sng" dirty="0" smtClean="0"/>
              <a:t>Le </a:t>
            </a:r>
            <a:r>
              <a:rPr lang="es-ES" u="sng" dirty="0" err="1" smtClean="0"/>
              <a:t>Programme</a:t>
            </a:r>
            <a:r>
              <a:rPr lang="es-ES" u="sng" dirty="0" smtClean="0"/>
              <a:t> </a:t>
            </a:r>
            <a:r>
              <a:rPr lang="es-ES" u="sng" dirty="0" err="1" smtClean="0"/>
              <a:t>préve</a:t>
            </a:r>
            <a:r>
              <a:rPr lang="es-ES" u="sng" dirty="0" smtClean="0"/>
              <a:t> 2 </a:t>
            </a:r>
            <a:r>
              <a:rPr lang="es-ES" u="sng" dirty="0" err="1" smtClean="0"/>
              <a:t>déclarations</a:t>
            </a:r>
            <a:r>
              <a:rPr lang="es-ES" u="sng" dirty="0" smtClean="0"/>
              <a:t> de </a:t>
            </a:r>
            <a:r>
              <a:rPr lang="es-ES" u="sng" dirty="0" err="1" smtClean="0"/>
              <a:t>dépenses</a:t>
            </a:r>
            <a:r>
              <a:rPr lang="es-ES" u="sng" dirty="0" smtClean="0"/>
              <a:t> et de </a:t>
            </a:r>
            <a:r>
              <a:rPr lang="es-ES" u="sng" dirty="0" err="1" smtClean="0"/>
              <a:t>financement</a:t>
            </a:r>
            <a:r>
              <a:rPr lang="es-ES" u="sng" dirty="0" smtClean="0"/>
              <a:t> </a:t>
            </a:r>
            <a:r>
              <a:rPr lang="es-ES" u="sng" dirty="0" smtClean="0"/>
              <a:t> par </a:t>
            </a:r>
            <a:r>
              <a:rPr lang="es-ES" u="sng" dirty="0" err="1" smtClean="0"/>
              <a:t>anné</a:t>
            </a:r>
            <a:endParaRPr lang="es-ES" u="sng" dirty="0" smtClean="0"/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smtClean="0"/>
              <a:t>À </a:t>
            </a:r>
            <a:r>
              <a:rPr lang="es-ES" dirty="0" err="1" smtClean="0"/>
              <a:t>choisir</a:t>
            </a:r>
            <a:r>
              <a:rPr lang="es-ES" dirty="0" smtClean="0"/>
              <a:t> entre</a:t>
            </a:r>
            <a:r>
              <a:rPr lang="es-ES" dirty="0" smtClean="0"/>
              <a:t>:</a:t>
            </a:r>
          </a:p>
          <a:p>
            <a:pPr>
              <a:buFontTx/>
              <a:buChar char="-"/>
            </a:pPr>
            <a:r>
              <a:rPr lang="es-ES" dirty="0" smtClean="0"/>
              <a:t>1er </a:t>
            </a:r>
            <a:r>
              <a:rPr lang="es-ES" dirty="0" err="1" smtClean="0"/>
              <a:t>avril</a:t>
            </a:r>
            <a:endParaRPr lang="es-ES" dirty="0" smtClean="0"/>
          </a:p>
          <a:p>
            <a:pPr>
              <a:buFontTx/>
              <a:buChar char="-"/>
            </a:pPr>
            <a:r>
              <a:rPr lang="es-ES" dirty="0" smtClean="0">
                <a:latin typeface="Century Gothic" pitchFamily="34" charset="0"/>
              </a:rPr>
              <a:t>1er </a:t>
            </a:r>
            <a:r>
              <a:rPr lang="es-ES" dirty="0" err="1" smtClean="0">
                <a:latin typeface="Century Gothic" pitchFamily="34" charset="0"/>
              </a:rPr>
              <a:t>septembre</a:t>
            </a:r>
            <a:endParaRPr lang="es-ES" dirty="0" smtClean="0">
              <a:latin typeface="Century Gothic" pitchFamily="34" charset="0"/>
            </a:endParaRPr>
          </a:p>
          <a:p>
            <a:pPr>
              <a:buFontTx/>
              <a:buChar char="-"/>
            </a:pPr>
            <a:endParaRPr lang="es-ES" sz="2000" dirty="0" smtClean="0">
              <a:latin typeface="Century Gothic" pitchFamily="34" charset="0"/>
            </a:endParaRPr>
          </a:p>
          <a:p>
            <a:r>
              <a:rPr lang="es-ES" dirty="0" smtClean="0">
                <a:solidFill>
                  <a:srgbClr val="FF0000"/>
                </a:solidFill>
              </a:rPr>
              <a:t>UNE DÉCLARATION ANNUELLE </a:t>
            </a:r>
            <a:r>
              <a:rPr lang="es-ES" dirty="0" err="1" smtClean="0">
                <a:solidFill>
                  <a:srgbClr val="FF0000"/>
                </a:solidFill>
              </a:rPr>
              <a:t>est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obligatorie</a:t>
            </a:r>
            <a:r>
              <a:rPr lang="es-ES" dirty="0" smtClean="0">
                <a:solidFill>
                  <a:srgbClr val="FF0000"/>
                </a:solidFill>
              </a:rPr>
              <a:t>. </a:t>
            </a:r>
            <a:r>
              <a:rPr lang="es-ES" dirty="0" err="1" smtClean="0">
                <a:solidFill>
                  <a:srgbClr val="FF0000"/>
                </a:solidFill>
              </a:rPr>
              <a:t>tout</a:t>
            </a:r>
            <a:r>
              <a:rPr lang="es-ES" dirty="0" smtClean="0">
                <a:solidFill>
                  <a:srgbClr val="FF0000"/>
                </a:solidFill>
              </a:rPr>
              <a:t> le </a:t>
            </a:r>
            <a:r>
              <a:rPr lang="es-ES" dirty="0" err="1" smtClean="0">
                <a:solidFill>
                  <a:srgbClr val="FF0000"/>
                </a:solidFill>
              </a:rPr>
              <a:t>partenariat</a:t>
            </a:r>
            <a:r>
              <a:rPr lang="es-ES" dirty="0" smtClean="0">
                <a:solidFill>
                  <a:srgbClr val="FF0000"/>
                </a:solidFill>
              </a:rPr>
              <a:t>. </a:t>
            </a:r>
            <a:endParaRPr lang="es-E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5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772816"/>
            <a:ext cx="8075240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</a:t>
            </a:r>
            <a:r>
              <a:rPr lang="es-ES" dirty="0" err="1" smtClean="0"/>
              <a:t>Services</a:t>
            </a:r>
            <a:r>
              <a:rPr lang="es-ES" dirty="0" smtClean="0"/>
              <a:t> </a:t>
            </a:r>
            <a:r>
              <a:rPr lang="es-ES" dirty="0" smtClean="0"/>
              <a:t>de </a:t>
            </a:r>
            <a:r>
              <a:rPr lang="es-ES" dirty="0" err="1" smtClean="0"/>
              <a:t>validation</a:t>
            </a:r>
            <a:r>
              <a:rPr lang="es-ES" dirty="0" smtClean="0"/>
              <a:t> et </a:t>
            </a:r>
            <a:r>
              <a:rPr lang="es-ES" dirty="0" err="1" smtClean="0"/>
              <a:t>contrôle</a:t>
            </a:r>
            <a:r>
              <a:rPr lang="es-ES" dirty="0" smtClean="0"/>
              <a:t> des </a:t>
            </a:r>
            <a:r>
              <a:rPr lang="es-ES" dirty="0" err="1" smtClean="0"/>
              <a:t>dépenses</a:t>
            </a:r>
            <a:r>
              <a:rPr lang="es-ES" dirty="0" smtClean="0"/>
              <a:t>: 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	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err="1" smtClean="0"/>
              <a:t>l’AG</a:t>
            </a:r>
            <a:r>
              <a:rPr lang="es-ES" dirty="0" smtClean="0"/>
              <a:t> </a:t>
            </a:r>
            <a:r>
              <a:rPr lang="es-ES" dirty="0" err="1" smtClean="0"/>
              <a:t>vous</a:t>
            </a:r>
            <a:r>
              <a:rPr lang="es-ES" dirty="0" smtClean="0"/>
              <a:t> </a:t>
            </a:r>
            <a:r>
              <a:rPr lang="es-ES" dirty="0" err="1" smtClean="0"/>
              <a:t>communique</a:t>
            </a:r>
            <a:r>
              <a:rPr lang="es-ES" dirty="0" smtClean="0"/>
              <a:t> </a:t>
            </a:r>
            <a:r>
              <a:rPr lang="es-ES" dirty="0" err="1" smtClean="0"/>
              <a:t>avant</a:t>
            </a:r>
            <a:r>
              <a:rPr lang="es-ES" dirty="0" smtClean="0"/>
              <a:t> de </a:t>
            </a:r>
            <a:r>
              <a:rPr lang="es-ES" dirty="0" err="1" smtClean="0"/>
              <a:t>chaque</a:t>
            </a:r>
            <a:r>
              <a:rPr lang="es-ES" dirty="0" smtClean="0"/>
              <a:t> </a:t>
            </a:r>
            <a:r>
              <a:rPr lang="es-ES" dirty="0" err="1" smtClean="0"/>
              <a:t>période</a:t>
            </a:r>
            <a:r>
              <a:rPr lang="es-ES" dirty="0" smtClean="0"/>
              <a:t> de </a:t>
            </a:r>
            <a:r>
              <a:rPr lang="es-ES" dirty="0" err="1" smtClean="0"/>
              <a:t>déclaration</a:t>
            </a:r>
            <a:r>
              <a:rPr lang="es-ES" dirty="0" smtClean="0"/>
              <a:t> le </a:t>
            </a:r>
            <a:r>
              <a:rPr lang="es-ES" dirty="0" err="1" smtClean="0"/>
              <a:t>contact</a:t>
            </a:r>
            <a:r>
              <a:rPr lang="es-ES" dirty="0" smtClean="0"/>
              <a:t> du CONTROLEUR DE PREMIR NIVEAU, </a:t>
            </a:r>
            <a:r>
              <a:rPr lang="es-ES" dirty="0" err="1" smtClean="0"/>
              <a:t>qui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b="1" dirty="0" smtClean="0"/>
              <a:t>KPMG </a:t>
            </a:r>
            <a:r>
              <a:rPr lang="es-ES" b="1" dirty="0" err="1" smtClean="0"/>
              <a:t>Auditeurs</a:t>
            </a:r>
            <a:endParaRPr lang="es-ES" b="1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6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928992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</a:t>
            </a:r>
            <a:r>
              <a:rPr lang="es-ES" dirty="0" err="1" smtClean="0"/>
              <a:t>Flexibilité</a:t>
            </a:r>
            <a:r>
              <a:rPr lang="es-ES" dirty="0" smtClean="0"/>
              <a:t>: les </a:t>
            </a:r>
            <a:r>
              <a:rPr lang="es-ES" dirty="0" err="1" smtClean="0"/>
              <a:t>modifications</a:t>
            </a:r>
            <a:r>
              <a:rPr lang="es-ES" dirty="0" smtClean="0"/>
              <a:t> du </a:t>
            </a:r>
            <a:r>
              <a:rPr lang="es-ES" dirty="0" err="1" smtClean="0"/>
              <a:t>tableau</a:t>
            </a:r>
            <a:r>
              <a:rPr lang="es-ES" dirty="0" smtClean="0"/>
              <a:t> des </a:t>
            </a:r>
            <a:r>
              <a:rPr lang="es-ES" dirty="0" err="1" smtClean="0"/>
              <a:t>coûts</a:t>
            </a:r>
            <a:r>
              <a:rPr lang="es-ES" dirty="0" smtClean="0"/>
              <a:t> par </a:t>
            </a:r>
            <a:r>
              <a:rPr lang="es-ES" dirty="0" err="1" smtClean="0"/>
              <a:t>déviation</a:t>
            </a:r>
            <a:r>
              <a:rPr lang="es-ES" dirty="0" smtClean="0"/>
              <a:t> entre </a:t>
            </a:r>
            <a:r>
              <a:rPr lang="es-ES" dirty="0" err="1" smtClean="0"/>
              <a:t>catégories</a:t>
            </a:r>
            <a:r>
              <a:rPr lang="es-ES" dirty="0" smtClean="0"/>
              <a:t> de </a:t>
            </a:r>
            <a:r>
              <a:rPr lang="es-ES" dirty="0" err="1" smtClean="0"/>
              <a:t>dépenses</a:t>
            </a:r>
            <a:r>
              <a:rPr lang="es-ES" dirty="0" smtClean="0"/>
              <a:t> </a:t>
            </a:r>
            <a:r>
              <a:rPr lang="es-ES" dirty="0" err="1" smtClean="0"/>
              <a:t>sont</a:t>
            </a:r>
            <a:r>
              <a:rPr lang="es-ES" dirty="0" smtClean="0"/>
              <a:t> </a:t>
            </a:r>
            <a:r>
              <a:rPr lang="es-ES" dirty="0" err="1" smtClean="0"/>
              <a:t>acceptées</a:t>
            </a:r>
            <a:r>
              <a:rPr lang="es-ES" dirty="0" smtClean="0"/>
              <a:t>, </a:t>
            </a:r>
            <a:r>
              <a:rPr lang="es-ES" dirty="0" err="1" smtClean="0"/>
              <a:t>toujours</a:t>
            </a:r>
            <a:r>
              <a:rPr lang="es-ES" dirty="0" smtClean="0"/>
              <a:t> que </a:t>
            </a:r>
            <a:r>
              <a:rPr lang="es-ES" dirty="0" err="1" smtClean="0"/>
              <a:t>l’incidence</a:t>
            </a:r>
            <a:r>
              <a:rPr lang="es-ES" dirty="0" smtClean="0"/>
              <a:t> </a:t>
            </a:r>
            <a:r>
              <a:rPr lang="es-ES" dirty="0" err="1" smtClean="0"/>
              <a:t>financière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limitée</a:t>
            </a:r>
            <a:r>
              <a:rPr lang="es-ES" dirty="0" smtClean="0"/>
              <a:t> à une </a:t>
            </a:r>
            <a:r>
              <a:rPr lang="es-ES" b="1" dirty="0" err="1" smtClean="0"/>
              <a:t>variation</a:t>
            </a:r>
            <a:r>
              <a:rPr lang="es-ES" b="1" dirty="0" smtClean="0"/>
              <a:t> </a:t>
            </a:r>
            <a:r>
              <a:rPr lang="es-ES" b="1" dirty="0" smtClean="0"/>
              <a:t>entre </a:t>
            </a:r>
            <a:r>
              <a:rPr lang="es-ES" b="1" dirty="0" smtClean="0"/>
              <a:t>les </a:t>
            </a:r>
            <a:r>
              <a:rPr lang="es-ES" b="1" dirty="0" err="1" smtClean="0"/>
              <a:t>catégories</a:t>
            </a:r>
            <a:r>
              <a:rPr lang="es-ES" b="1" dirty="0" smtClean="0"/>
              <a:t> de </a:t>
            </a:r>
            <a:r>
              <a:rPr lang="es-ES" b="1" dirty="0" err="1" smtClean="0"/>
              <a:t>dépense</a:t>
            </a:r>
            <a:r>
              <a:rPr lang="es-ES" b="1" dirty="0" smtClean="0"/>
              <a:t> de </a:t>
            </a:r>
            <a:r>
              <a:rPr lang="es-ES" b="1" dirty="0" err="1" smtClean="0"/>
              <a:t>l’opération</a:t>
            </a:r>
            <a:r>
              <a:rPr lang="es-ES" b="1" dirty="0" smtClean="0"/>
              <a:t> </a:t>
            </a:r>
            <a:r>
              <a:rPr lang="es-ES" b="1" dirty="0" err="1" smtClean="0"/>
              <a:t>inferieur</a:t>
            </a:r>
            <a:r>
              <a:rPr lang="es-ES" b="1" dirty="0" smtClean="0"/>
              <a:t> </a:t>
            </a:r>
            <a:r>
              <a:rPr lang="es-ES" b="1" dirty="0" err="1" smtClean="0"/>
              <a:t>ou</a:t>
            </a:r>
            <a:r>
              <a:rPr lang="es-ES" b="1" dirty="0" smtClean="0"/>
              <a:t> </a:t>
            </a:r>
            <a:r>
              <a:rPr lang="es-ES" b="1" dirty="0" err="1" smtClean="0"/>
              <a:t>égale</a:t>
            </a:r>
            <a:r>
              <a:rPr lang="es-ES" b="1" dirty="0" smtClean="0"/>
              <a:t> </a:t>
            </a:r>
            <a:r>
              <a:rPr lang="es-ES" b="1" dirty="0" err="1" smtClean="0"/>
              <a:t>au</a:t>
            </a:r>
            <a:r>
              <a:rPr lang="es-ES" b="1" dirty="0" smtClean="0"/>
              <a:t> 10</a:t>
            </a:r>
            <a:r>
              <a:rPr lang="es-ES" b="1" dirty="0" smtClean="0"/>
              <a:t>% </a:t>
            </a:r>
            <a:r>
              <a:rPr lang="es-ES" b="1" dirty="0" smtClean="0"/>
              <a:t>du </a:t>
            </a:r>
            <a:r>
              <a:rPr lang="es-ES" b="1" dirty="0" err="1" smtClean="0"/>
              <a:t>coût</a:t>
            </a:r>
            <a:r>
              <a:rPr lang="es-ES" b="1" dirty="0" smtClean="0"/>
              <a:t> total du </a:t>
            </a:r>
            <a:r>
              <a:rPr lang="es-ES" b="1" dirty="0" err="1" smtClean="0"/>
              <a:t>projet</a:t>
            </a:r>
            <a:r>
              <a:rPr lang="es-ES" b="1" dirty="0" smtClean="0"/>
              <a:t> </a:t>
            </a:r>
            <a:r>
              <a:rPr lang="es-ES" dirty="0" smtClean="0"/>
              <a:t>(</a:t>
            </a:r>
            <a:r>
              <a:rPr lang="es-ES" dirty="0" err="1" smtClean="0"/>
              <a:t>sans</a:t>
            </a:r>
            <a:r>
              <a:rPr lang="es-ES" dirty="0" smtClean="0"/>
              <a:t> </a:t>
            </a:r>
            <a:r>
              <a:rPr lang="es-ES" dirty="0" err="1" smtClean="0"/>
              <a:t>variation</a:t>
            </a:r>
            <a:r>
              <a:rPr lang="es-ES" dirty="0" smtClean="0"/>
              <a:t> du </a:t>
            </a:r>
            <a:r>
              <a:rPr lang="es-ES" dirty="0" err="1" smtClean="0"/>
              <a:t>coût</a:t>
            </a:r>
            <a:r>
              <a:rPr lang="es-ES" dirty="0" smtClean="0"/>
              <a:t> total du </a:t>
            </a:r>
            <a:r>
              <a:rPr lang="es-ES" dirty="0" err="1" smtClean="0"/>
              <a:t>projet</a:t>
            </a:r>
            <a:r>
              <a:rPr lang="es-ES" dirty="0" smtClean="0"/>
              <a:t>/de </a:t>
            </a:r>
            <a:r>
              <a:rPr lang="es-ES" dirty="0" err="1" smtClean="0"/>
              <a:t>chaque</a:t>
            </a:r>
            <a:r>
              <a:rPr lang="es-ES" dirty="0" smtClean="0"/>
              <a:t> </a:t>
            </a:r>
            <a:r>
              <a:rPr lang="es-ES" dirty="0" err="1" smtClean="0"/>
              <a:t>bénéficiaire</a:t>
            </a:r>
            <a:r>
              <a:rPr lang="es-ES" dirty="0" smtClean="0"/>
              <a:t>)</a:t>
            </a:r>
            <a:endParaRPr lang="es-ES" dirty="0" smtClean="0"/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6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7"/>
            <a:ext cx="5472608" cy="508518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ES" dirty="0" smtClean="0"/>
              <a:t>	</a:t>
            </a:r>
            <a:r>
              <a:rPr lang="es-ES" sz="2800" dirty="0" err="1" smtClean="0"/>
              <a:t>D’autre</a:t>
            </a:r>
            <a:r>
              <a:rPr lang="es-ES" sz="2800" dirty="0" err="1" smtClean="0"/>
              <a:t>s</a:t>
            </a:r>
            <a:r>
              <a:rPr lang="es-ES" sz="2800" dirty="0" smtClean="0"/>
              <a:t> </a:t>
            </a:r>
            <a:r>
              <a:rPr lang="es-ES" sz="2800" dirty="0" err="1" smtClean="0"/>
              <a:t>modifications</a:t>
            </a:r>
            <a:r>
              <a:rPr lang="es-ES" sz="2800" dirty="0" smtClean="0"/>
              <a:t> </a:t>
            </a:r>
            <a:r>
              <a:rPr lang="es-ES" sz="2800" dirty="0" err="1" smtClean="0"/>
              <a:t>financières</a:t>
            </a:r>
            <a:r>
              <a:rPr lang="es-ES" sz="2800" dirty="0" smtClean="0"/>
              <a:t> </a:t>
            </a:r>
            <a:r>
              <a:rPr lang="es-ES" sz="2800" dirty="0" err="1" smtClean="0"/>
              <a:t>qui</a:t>
            </a:r>
            <a:r>
              <a:rPr lang="es-ES" sz="2800" dirty="0" smtClean="0"/>
              <a:t> </a:t>
            </a:r>
            <a:r>
              <a:rPr lang="es-ES" sz="2800" dirty="0" err="1" smtClean="0"/>
              <a:t>affectent</a:t>
            </a:r>
            <a:r>
              <a:rPr lang="es-ES" sz="2800" dirty="0" smtClean="0"/>
              <a:t> </a:t>
            </a:r>
            <a:r>
              <a:rPr lang="es-ES" sz="2800" dirty="0" err="1" smtClean="0"/>
              <a:t>au</a:t>
            </a:r>
            <a:r>
              <a:rPr lang="es-ES" sz="2800" dirty="0" smtClean="0"/>
              <a:t> </a:t>
            </a:r>
            <a:r>
              <a:rPr lang="es-ES" sz="2800" dirty="0" err="1" smtClean="0"/>
              <a:t>budget</a:t>
            </a:r>
            <a:r>
              <a:rPr lang="es-ES" sz="2800" dirty="0" smtClean="0"/>
              <a:t> total du </a:t>
            </a:r>
            <a:r>
              <a:rPr lang="es-ES" sz="2800" dirty="0" err="1" smtClean="0"/>
              <a:t>projet</a:t>
            </a:r>
            <a:r>
              <a:rPr lang="es-ES" sz="2800" dirty="0" smtClean="0"/>
              <a:t>, </a:t>
            </a:r>
            <a:r>
              <a:rPr lang="es-ES" sz="2800" dirty="0" err="1" smtClean="0"/>
              <a:t>au</a:t>
            </a:r>
            <a:r>
              <a:rPr lang="es-ES" sz="2800" dirty="0" smtClean="0"/>
              <a:t> </a:t>
            </a:r>
            <a:r>
              <a:rPr lang="es-ES" sz="2800" dirty="0" err="1" smtClean="0"/>
              <a:t>budget</a:t>
            </a:r>
            <a:r>
              <a:rPr lang="es-ES" sz="2800" dirty="0" smtClean="0"/>
              <a:t> </a:t>
            </a:r>
            <a:r>
              <a:rPr lang="es-ES" sz="2800" dirty="0" err="1" smtClean="0"/>
              <a:t>d’un</a:t>
            </a:r>
            <a:r>
              <a:rPr lang="es-ES" sz="2800" dirty="0" smtClean="0"/>
              <a:t> partenaire</a:t>
            </a:r>
            <a:r>
              <a:rPr lang="es-ES" sz="2800" dirty="0" smtClean="0"/>
              <a:t>, </a:t>
            </a:r>
            <a:r>
              <a:rPr lang="es-ES" sz="2800" dirty="0" err="1" smtClean="0"/>
              <a:t>ou</a:t>
            </a:r>
            <a:r>
              <a:rPr lang="es-ES" sz="2800" dirty="0" smtClean="0"/>
              <a:t> </a:t>
            </a:r>
            <a:r>
              <a:rPr lang="es-ES" sz="2800" dirty="0" err="1" smtClean="0"/>
              <a:t>déviation</a:t>
            </a:r>
            <a:r>
              <a:rPr lang="es-ES" sz="2800" dirty="0" smtClean="0"/>
              <a:t> entre </a:t>
            </a:r>
            <a:r>
              <a:rPr lang="es-ES" sz="2800" dirty="0" err="1" smtClean="0"/>
              <a:t>catégories</a:t>
            </a:r>
            <a:r>
              <a:rPr lang="es-ES" sz="2800" dirty="0" smtClean="0"/>
              <a:t> de </a:t>
            </a:r>
            <a:r>
              <a:rPr lang="es-ES" sz="2800" dirty="0" err="1" smtClean="0"/>
              <a:t>dépenses</a:t>
            </a:r>
            <a:r>
              <a:rPr lang="es-ES" sz="2800" dirty="0" smtClean="0"/>
              <a:t> </a:t>
            </a:r>
            <a:r>
              <a:rPr lang="es-ES" sz="2800" dirty="0" smtClean="0"/>
              <a:t>+10</a:t>
            </a:r>
            <a:r>
              <a:rPr lang="es-ES" sz="2800" dirty="0" smtClean="0"/>
              <a:t>%</a:t>
            </a:r>
            <a:endParaRPr lang="es-ES" sz="2800" dirty="0" smtClean="0"/>
          </a:p>
          <a:p>
            <a:pPr>
              <a:buFont typeface="Wingdings" pitchFamily="2" charset="2"/>
              <a:buChar char="ü"/>
            </a:pPr>
            <a:endParaRPr lang="es-ES" sz="500" dirty="0" smtClean="0"/>
          </a:p>
          <a:p>
            <a:pPr>
              <a:buFont typeface="Wingdings" pitchFamily="2" charset="2"/>
              <a:buChar char="ü"/>
            </a:pPr>
            <a:r>
              <a:rPr lang="es-ES" sz="2800" dirty="0" smtClean="0"/>
              <a:t>	</a:t>
            </a:r>
            <a:r>
              <a:rPr lang="es-ES" sz="2800" dirty="0" err="1" smtClean="0"/>
              <a:t>Toute</a:t>
            </a:r>
            <a:r>
              <a:rPr lang="es-ES" sz="2800" dirty="0" smtClean="0"/>
              <a:t> </a:t>
            </a:r>
            <a:r>
              <a:rPr lang="es-ES" sz="2800" dirty="0" err="1" smtClean="0"/>
              <a:t>autre</a:t>
            </a:r>
            <a:r>
              <a:rPr lang="es-ES" sz="2800" dirty="0" smtClean="0"/>
              <a:t> </a:t>
            </a:r>
            <a:r>
              <a:rPr lang="es-ES" sz="2800" dirty="0" err="1" smtClean="0"/>
              <a:t>modification</a:t>
            </a:r>
            <a:endParaRPr lang="es-ES" sz="2800" dirty="0" smtClean="0"/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119664" y="2852936"/>
            <a:ext cx="3024336" cy="3312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	</a:t>
            </a:r>
            <a:r>
              <a:rPr kumimoji="0" lang="es-E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Demand</a:t>
            </a:r>
            <a:r>
              <a:rPr lang="es-ES" sz="3200" dirty="0" smtClean="0">
                <a:solidFill>
                  <a:srgbClr val="002060"/>
                </a:solidFill>
                <a:latin typeface="Century Gothic" pitchFamily="34" charset="0"/>
              </a:rPr>
              <a:t>e de </a:t>
            </a:r>
            <a:r>
              <a:rPr lang="es-ES" sz="3200" dirty="0" err="1" smtClean="0">
                <a:solidFill>
                  <a:srgbClr val="002060"/>
                </a:solidFill>
                <a:latin typeface="Century Gothic" pitchFamily="34" charset="0"/>
              </a:rPr>
              <a:t>modification</a:t>
            </a:r>
            <a:r>
              <a:rPr lang="es-ES" sz="3200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kumimoji="0" lang="es-E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attention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!!! Date limite de </a:t>
            </a:r>
            <a:r>
              <a:rPr kumimoji="0" lang="es-E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finalisation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: 1er </a:t>
            </a:r>
            <a:r>
              <a:rPr kumimoji="0" lang="es-E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juin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2022</a:t>
            </a: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	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s-E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4 Flecha derecha"/>
          <p:cNvSpPr/>
          <p:nvPr/>
        </p:nvSpPr>
        <p:spPr>
          <a:xfrm>
            <a:off x="5724128" y="3573016"/>
            <a:ext cx="72008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Century Gothic" pitchFamily="34" charset="0"/>
              </a:rPr>
              <a:t>Demandes de </a:t>
            </a:r>
            <a:r>
              <a:rPr lang="es-ES" dirty="0" err="1" smtClean="0">
                <a:latin typeface="Century Gothic" pitchFamily="34" charset="0"/>
              </a:rPr>
              <a:t>modification</a:t>
            </a:r>
            <a:r>
              <a:rPr lang="es-ES" dirty="0" smtClean="0">
                <a:latin typeface="Century Gothic" pitchFamily="34" charset="0"/>
              </a:rPr>
              <a:t>: </a:t>
            </a:r>
            <a:r>
              <a:rPr lang="es-ES" dirty="0" smtClean="0">
                <a:latin typeface="Century Gothic" pitchFamily="34" charset="0"/>
              </a:rPr>
              <a:t/>
            </a:r>
            <a:br>
              <a:rPr lang="es-ES" dirty="0" smtClean="0">
                <a:latin typeface="Century Gothic" pitchFamily="34" charset="0"/>
              </a:rPr>
            </a:br>
            <a:r>
              <a:rPr lang="es-ES" dirty="0" err="1" smtClean="0">
                <a:latin typeface="Century Gothic" pitchFamily="34" charset="0"/>
              </a:rPr>
              <a:t>avenant</a:t>
            </a:r>
            <a:r>
              <a:rPr lang="es-ES" dirty="0" smtClean="0">
                <a:latin typeface="Century Gothic" pitchFamily="34" charset="0"/>
              </a:rPr>
              <a:t> à  la </a:t>
            </a:r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FEDER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7016" y="1916832"/>
            <a:ext cx="8856984" cy="44644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</a:t>
            </a:r>
            <a:r>
              <a:rPr lang="es-ES" dirty="0" err="1" smtClean="0"/>
              <a:t>Ètapes</a:t>
            </a:r>
            <a:r>
              <a:rPr lang="es-ES" dirty="0" smtClean="0"/>
              <a:t>:</a:t>
            </a: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r>
              <a:rPr lang="es-ES" dirty="0" err="1" smtClean="0"/>
              <a:t>Contacter</a:t>
            </a:r>
            <a:r>
              <a:rPr lang="es-ES" dirty="0" smtClean="0"/>
              <a:t> le SC </a:t>
            </a:r>
            <a:r>
              <a:rPr lang="es-ES" dirty="0" err="1" smtClean="0"/>
              <a:t>pour</a:t>
            </a:r>
            <a:r>
              <a:rPr lang="es-ES" dirty="0" smtClean="0"/>
              <a:t> </a:t>
            </a:r>
            <a:r>
              <a:rPr lang="es-ES" dirty="0" err="1" smtClean="0"/>
              <a:t>éxamen</a:t>
            </a:r>
            <a:r>
              <a:rPr lang="es-ES" dirty="0" smtClean="0"/>
              <a:t> </a:t>
            </a:r>
            <a:r>
              <a:rPr lang="es-ES" dirty="0" err="1" smtClean="0"/>
              <a:t>préliminaire</a:t>
            </a:r>
            <a:r>
              <a:rPr lang="es-ES" dirty="0" smtClean="0"/>
              <a:t> et </a:t>
            </a:r>
            <a:r>
              <a:rPr lang="es-ES" dirty="0" err="1" smtClean="0"/>
              <a:t>connaître</a:t>
            </a:r>
            <a:r>
              <a:rPr lang="es-ES" dirty="0" smtClean="0"/>
              <a:t> la </a:t>
            </a:r>
            <a:r>
              <a:rPr lang="es-ES" b="1" dirty="0" err="1" smtClean="0">
                <a:solidFill>
                  <a:srgbClr val="FF0000"/>
                </a:solidFill>
              </a:rPr>
              <a:t>procedure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ES" b="1" dirty="0" smtClean="0">
                <a:solidFill>
                  <a:srgbClr val="FF0000"/>
                </a:solidFill>
              </a:rPr>
              <a:t>de </a:t>
            </a:r>
            <a:r>
              <a:rPr lang="es-ES" b="1" dirty="0" err="1" smtClean="0">
                <a:solidFill>
                  <a:srgbClr val="FF0000"/>
                </a:solidFill>
              </a:rPr>
              <a:t>modification</a:t>
            </a:r>
            <a:r>
              <a:rPr lang="es-ES" b="1" dirty="0" smtClean="0">
                <a:solidFill>
                  <a:srgbClr val="FF0000"/>
                </a:solidFill>
              </a:rPr>
              <a:t> des </a:t>
            </a:r>
            <a:r>
              <a:rPr lang="es-ES" b="1" dirty="0" err="1" smtClean="0">
                <a:solidFill>
                  <a:srgbClr val="FF0000"/>
                </a:solidFill>
              </a:rPr>
              <a:t>projets</a:t>
            </a:r>
            <a:endParaRPr lang="es-ES" b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s-ES" dirty="0" err="1" smtClean="0"/>
              <a:t>Tâche</a:t>
            </a:r>
            <a:r>
              <a:rPr lang="es-ES" dirty="0" smtClean="0"/>
              <a:t> </a:t>
            </a:r>
            <a:r>
              <a:rPr lang="es-ES" dirty="0" smtClean="0"/>
              <a:t>SIGEFA </a:t>
            </a:r>
            <a:r>
              <a:rPr lang="es-ES" dirty="0" smtClean="0"/>
              <a:t>et </a:t>
            </a:r>
            <a:r>
              <a:rPr lang="es-ES" dirty="0" err="1" smtClean="0"/>
              <a:t>documents</a:t>
            </a:r>
            <a:r>
              <a:rPr lang="es-ES" dirty="0" smtClean="0"/>
              <a:t> </a:t>
            </a:r>
            <a:r>
              <a:rPr lang="es-ES" dirty="0" err="1" smtClean="0"/>
              <a:t>nécessaires</a:t>
            </a: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r>
              <a:rPr lang="es-ES" dirty="0" err="1" smtClean="0"/>
              <a:t>Instructio</a:t>
            </a:r>
            <a:r>
              <a:rPr lang="es-ES" dirty="0" err="1" smtClean="0"/>
              <a:t>n</a:t>
            </a:r>
            <a:r>
              <a:rPr lang="es-ES" dirty="0" smtClean="0"/>
              <a:t> </a:t>
            </a:r>
            <a:r>
              <a:rPr lang="es-ES" dirty="0" smtClean="0"/>
              <a:t>SC et </a:t>
            </a:r>
            <a:r>
              <a:rPr lang="es-ES" dirty="0" err="1" smtClean="0"/>
              <a:t>envoi</a:t>
            </a:r>
            <a:r>
              <a:rPr lang="es-ES" dirty="0" smtClean="0"/>
              <a:t> </a:t>
            </a:r>
            <a:r>
              <a:rPr lang="es-ES" dirty="0" err="1" smtClean="0"/>
              <a:t>au</a:t>
            </a:r>
            <a:r>
              <a:rPr lang="es-ES" dirty="0" smtClean="0"/>
              <a:t> </a:t>
            </a:r>
            <a:r>
              <a:rPr lang="es-ES" dirty="0" err="1" smtClean="0"/>
              <a:t>CdP</a:t>
            </a: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r>
              <a:rPr lang="es-ES" dirty="0" err="1" smtClean="0"/>
              <a:t>Programmation</a:t>
            </a:r>
            <a:r>
              <a:rPr lang="es-ES" dirty="0" smtClean="0"/>
              <a:t>/non </a:t>
            </a:r>
            <a:r>
              <a:rPr lang="es-ES" dirty="0" err="1" smtClean="0"/>
              <a:t>programmation</a:t>
            </a:r>
            <a:r>
              <a:rPr lang="es-ES" dirty="0" smtClean="0"/>
              <a:t> des </a:t>
            </a:r>
            <a:r>
              <a:rPr lang="es-ES" dirty="0" err="1" smtClean="0"/>
              <a:t>modifications</a:t>
            </a:r>
            <a:r>
              <a:rPr lang="es-ES" dirty="0" smtClean="0"/>
              <a:t> 	 AVENANT</a:t>
            </a: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pPr lvl="1">
              <a:buNone/>
            </a:pPr>
            <a:endParaRPr lang="es-ES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  <p:sp>
        <p:nvSpPr>
          <p:cNvPr id="4" name="3 Flecha derecha"/>
          <p:cNvSpPr/>
          <p:nvPr/>
        </p:nvSpPr>
        <p:spPr>
          <a:xfrm>
            <a:off x="3635896" y="5877272"/>
            <a:ext cx="432048" cy="288032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7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628800"/>
            <a:ext cx="9036496" cy="52291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7.1.Le Chef de </a:t>
            </a:r>
            <a:r>
              <a:rPr lang="es-ES" dirty="0" err="1" smtClean="0"/>
              <a:t>file</a:t>
            </a:r>
            <a:r>
              <a:rPr lang="es-ES" dirty="0" smtClean="0"/>
              <a:t> </a:t>
            </a:r>
            <a:r>
              <a:rPr lang="es-ES" dirty="0" err="1" smtClean="0"/>
              <a:t>s’engage</a:t>
            </a:r>
            <a:r>
              <a:rPr lang="es-ES" dirty="0" smtClean="0"/>
              <a:t> à:</a:t>
            </a: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800" dirty="0" err="1" smtClean="0"/>
              <a:t>Comptabilité</a:t>
            </a:r>
            <a:r>
              <a:rPr lang="es-ES" sz="2800" dirty="0" smtClean="0"/>
              <a:t> </a:t>
            </a:r>
            <a:r>
              <a:rPr lang="es-ES" sz="2800" dirty="0" err="1" smtClean="0"/>
              <a:t>séparée</a:t>
            </a:r>
            <a:endParaRPr lang="es-E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800" dirty="0" err="1" smtClean="0"/>
              <a:t>Aceptation</a:t>
            </a:r>
            <a:r>
              <a:rPr lang="es-ES" sz="2800" dirty="0" smtClean="0"/>
              <a:t> </a:t>
            </a:r>
            <a:r>
              <a:rPr lang="es-ES" sz="2800" dirty="0" err="1" smtClean="0"/>
              <a:t>contrôles</a:t>
            </a:r>
            <a:endParaRPr lang="es-E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800" dirty="0" err="1" smtClean="0"/>
              <a:t>Presentation</a:t>
            </a:r>
            <a:r>
              <a:rPr lang="es-ES" sz="2800" dirty="0" smtClean="0"/>
              <a:t> </a:t>
            </a:r>
            <a:r>
              <a:rPr lang="es-ES" sz="2800" dirty="0" err="1" smtClean="0"/>
              <a:t>dépenses</a:t>
            </a:r>
            <a:r>
              <a:rPr lang="es-ES" sz="2800" dirty="0" smtClean="0"/>
              <a:t> conformes </a:t>
            </a:r>
            <a:r>
              <a:rPr lang="es-ES" sz="2800" dirty="0" err="1" smtClean="0"/>
              <a:t>aux</a:t>
            </a:r>
            <a:r>
              <a:rPr lang="es-ES" sz="2800" dirty="0" smtClean="0"/>
              <a:t> </a:t>
            </a:r>
            <a:r>
              <a:rPr lang="es-ES" sz="2800" dirty="0" err="1" smtClean="0"/>
              <a:t>règles</a:t>
            </a:r>
            <a:endParaRPr lang="es-E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800" dirty="0" err="1" smtClean="0"/>
              <a:t>Subrogation</a:t>
            </a:r>
            <a:r>
              <a:rPr lang="es-ES" sz="2800" dirty="0" smtClean="0"/>
              <a:t> </a:t>
            </a:r>
            <a:r>
              <a:rPr lang="es-ES" sz="2800" dirty="0" err="1" smtClean="0"/>
              <a:t>paiements</a:t>
            </a:r>
            <a:r>
              <a:rPr lang="es-ES" sz="2800" dirty="0" smtClean="0"/>
              <a:t>/</a:t>
            </a:r>
            <a:r>
              <a:rPr lang="es-ES" sz="2800" dirty="0" err="1" smtClean="0"/>
              <a:t>recouvrements</a:t>
            </a:r>
            <a:endParaRPr lang="es-E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800" dirty="0" err="1" smtClean="0"/>
              <a:t>Répond</a:t>
            </a:r>
            <a:r>
              <a:rPr lang="es-ES" sz="2800" dirty="0" err="1" smtClean="0"/>
              <a:t>re</a:t>
            </a:r>
            <a:r>
              <a:rPr lang="es-ES" sz="2800" dirty="0" smtClean="0"/>
              <a:t> </a:t>
            </a:r>
            <a:r>
              <a:rPr lang="es-ES" sz="2800" dirty="0" err="1" smtClean="0"/>
              <a:t>aux</a:t>
            </a:r>
            <a:r>
              <a:rPr lang="es-ES" sz="2800" dirty="0" smtClean="0"/>
              <a:t> demandes</a:t>
            </a:r>
            <a:r>
              <a:rPr lang="es-ES" sz="2800" dirty="0" smtClean="0"/>
              <a:t> </a:t>
            </a:r>
            <a:r>
              <a:rPr lang="es-ES" sz="2800" dirty="0" smtClean="0"/>
              <a:t>de </a:t>
            </a:r>
            <a:r>
              <a:rPr lang="es-ES" sz="2800" dirty="0" err="1" smtClean="0"/>
              <a:t>l’AG</a:t>
            </a:r>
            <a:r>
              <a:rPr lang="es-ES" sz="2800" dirty="0" smtClean="0"/>
              <a:t> </a:t>
            </a:r>
            <a:r>
              <a:rPr lang="es-ES" sz="2800" dirty="0" smtClean="0"/>
              <a:t>(</a:t>
            </a:r>
            <a:r>
              <a:rPr lang="es-ES" sz="2800" dirty="0" err="1" smtClean="0"/>
              <a:t>info</a:t>
            </a:r>
            <a:r>
              <a:rPr lang="es-ES" sz="2800" dirty="0" smtClean="0"/>
              <a:t>…)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err="1" smtClean="0"/>
              <a:t>Informer</a:t>
            </a:r>
            <a:r>
              <a:rPr lang="es-ES" sz="2800" dirty="0" smtClean="0"/>
              <a:t> à </a:t>
            </a:r>
            <a:r>
              <a:rPr lang="es-ES" sz="2800" dirty="0" err="1" smtClean="0"/>
              <a:t>l’AG</a:t>
            </a:r>
            <a:r>
              <a:rPr lang="es-ES" sz="2800" dirty="0" smtClean="0"/>
              <a:t> du </a:t>
            </a:r>
            <a:r>
              <a:rPr lang="es-ES" sz="2800" dirty="0" err="1" smtClean="0"/>
              <a:t>démarrage</a:t>
            </a:r>
            <a:r>
              <a:rPr lang="es-ES" sz="2800" dirty="0" smtClean="0"/>
              <a:t> du </a:t>
            </a:r>
            <a:r>
              <a:rPr lang="es-ES" sz="2800" dirty="0" err="1" smtClean="0"/>
              <a:t>projet</a:t>
            </a:r>
            <a:endParaRPr lang="es-E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fr-FR" sz="2800" dirty="0" smtClean="0"/>
              <a:t>Veiller </a:t>
            </a:r>
            <a:r>
              <a:rPr lang="fr-FR" sz="2800" dirty="0" smtClean="0"/>
              <a:t>à l’exécution des dépenses du projet selon le calendrier annuel </a:t>
            </a:r>
            <a:endParaRPr lang="es-ES" sz="2800" dirty="0" smtClean="0"/>
          </a:p>
          <a:p>
            <a:pPr marL="514350" indent="-514350">
              <a:buFont typeface="+mj-lt"/>
              <a:buAutoNum type="arabicPeriod"/>
            </a:pPr>
            <a:endParaRPr lang="es-ES" sz="2800" dirty="0" smtClean="0"/>
          </a:p>
          <a:p>
            <a:endParaRPr lang="es-ES" dirty="0" smtClean="0"/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7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628800"/>
            <a:ext cx="8964488" cy="5229199"/>
          </a:xfrm>
        </p:spPr>
        <p:txBody>
          <a:bodyPr>
            <a:normAutofit/>
          </a:bodyPr>
          <a:lstStyle/>
          <a:p>
            <a:pPr marL="342900" lvl="1" indent="-342900">
              <a:buNone/>
            </a:pPr>
            <a:r>
              <a:rPr lang="es-ES" dirty="0" smtClean="0"/>
              <a:t>8. </a:t>
            </a:r>
            <a:r>
              <a:rPr lang="es-ES" dirty="0" smtClean="0"/>
              <a:t>Une </a:t>
            </a:r>
            <a:r>
              <a:rPr lang="es-ES" dirty="0" err="1" smtClean="0"/>
              <a:t>déclaration</a:t>
            </a:r>
            <a:r>
              <a:rPr lang="es-ES" dirty="0" smtClean="0"/>
              <a:t> </a:t>
            </a:r>
            <a:r>
              <a:rPr lang="es-ES" dirty="0" err="1" smtClean="0"/>
              <a:t>annuelle</a:t>
            </a:r>
            <a:r>
              <a:rPr lang="es-ES" dirty="0" smtClean="0"/>
              <a:t> de </a:t>
            </a:r>
            <a:r>
              <a:rPr lang="es-ES" dirty="0" err="1" smtClean="0"/>
              <a:t>dépenses</a:t>
            </a:r>
            <a:r>
              <a:rPr lang="es-ES" dirty="0" smtClean="0"/>
              <a:t>. </a:t>
            </a:r>
            <a:endParaRPr lang="es-ES" dirty="0" smtClean="0"/>
          </a:p>
          <a:p>
            <a:pPr marL="342900" lvl="1" indent="-342900">
              <a:buNone/>
            </a:pPr>
            <a:r>
              <a:rPr lang="es-ES" dirty="0" smtClean="0"/>
              <a:t>9. </a:t>
            </a:r>
            <a:r>
              <a:rPr lang="fr-FR" dirty="0" smtClean="0"/>
              <a:t>Présenter </a:t>
            </a:r>
            <a:r>
              <a:rPr lang="fr-FR" dirty="0" smtClean="0"/>
              <a:t>des demandes de paiement complètes</a:t>
            </a:r>
            <a:endParaRPr lang="es-ES" dirty="0" smtClean="0"/>
          </a:p>
          <a:p>
            <a:pPr marL="342900" lvl="1" indent="-342900">
              <a:buNone/>
            </a:pPr>
            <a:r>
              <a:rPr lang="es-ES" dirty="0" smtClean="0"/>
              <a:t>10. </a:t>
            </a:r>
            <a:r>
              <a:rPr lang="fr-FR" dirty="0" smtClean="0"/>
              <a:t>Conserver </a:t>
            </a:r>
            <a:r>
              <a:rPr lang="fr-FR" dirty="0" smtClean="0"/>
              <a:t>la documentation </a:t>
            </a:r>
            <a:r>
              <a:rPr lang="es-ES" dirty="0" smtClean="0"/>
              <a:t>(</a:t>
            </a:r>
            <a:r>
              <a:rPr lang="es-ES" b="1" dirty="0" smtClean="0">
                <a:solidFill>
                  <a:srgbClr val="FF0000"/>
                </a:solidFill>
              </a:rPr>
              <a:t>31.12.2033</a:t>
            </a:r>
            <a:r>
              <a:rPr lang="es-ES" b="1" dirty="0" smtClean="0">
                <a:solidFill>
                  <a:srgbClr val="FF0000"/>
                </a:solidFill>
              </a:rPr>
              <a:t>!</a:t>
            </a:r>
            <a:r>
              <a:rPr lang="es-ES" dirty="0" smtClean="0"/>
              <a:t>)</a:t>
            </a:r>
          </a:p>
          <a:p>
            <a:pPr marL="342900" lvl="1" indent="-342900">
              <a:buNone/>
            </a:pPr>
            <a:r>
              <a:rPr lang="es-ES" dirty="0" smtClean="0"/>
              <a:t>11. </a:t>
            </a:r>
            <a:r>
              <a:rPr lang="es-ES" dirty="0" err="1" smtClean="0"/>
              <a:t>Veiller</a:t>
            </a:r>
            <a:r>
              <a:rPr lang="es-ES" dirty="0" smtClean="0"/>
              <a:t> </a:t>
            </a:r>
            <a:r>
              <a:rPr lang="fr-FR" dirty="0" smtClean="0"/>
              <a:t>et vérifier que les dépenses déclarées correspondent à </a:t>
            </a:r>
            <a:r>
              <a:rPr lang="fr-FR" dirty="0" smtClean="0"/>
              <a:t>l'opération, et </a:t>
            </a:r>
            <a:r>
              <a:rPr lang="fr-FR" dirty="0" smtClean="0"/>
              <a:t>alerter l'Autorité de Gestion en cas de dépense non liée au projet;</a:t>
            </a:r>
            <a:endParaRPr lang="es-ES" dirty="0" smtClean="0"/>
          </a:p>
          <a:p>
            <a:pPr marL="342900" lvl="1" indent="-342900">
              <a:buNone/>
            </a:pPr>
            <a:r>
              <a:rPr lang="es-ES" dirty="0" smtClean="0"/>
              <a:t>12</a:t>
            </a:r>
            <a:r>
              <a:rPr lang="es-ES" dirty="0" smtClean="0"/>
              <a:t>. </a:t>
            </a:r>
            <a:r>
              <a:rPr lang="fr-FR" dirty="0" smtClean="0"/>
              <a:t>I</a:t>
            </a:r>
            <a:r>
              <a:rPr lang="fr-FR" dirty="0" smtClean="0"/>
              <a:t>nformer / </a:t>
            </a:r>
            <a:r>
              <a:rPr lang="fr-FR" dirty="0" smtClean="0"/>
              <a:t>inviter </a:t>
            </a:r>
            <a:r>
              <a:rPr lang="fr-FR" dirty="0" smtClean="0"/>
              <a:t>AG des réunions/événements</a:t>
            </a:r>
            <a:endParaRPr lang="es-ES" dirty="0" smtClean="0"/>
          </a:p>
          <a:p>
            <a:pPr marL="342900" lvl="1" indent="-342900">
              <a:buNone/>
            </a:pPr>
            <a:r>
              <a:rPr lang="es-ES" dirty="0" smtClean="0"/>
              <a:t>13. </a:t>
            </a:r>
            <a:r>
              <a:rPr lang="es-ES" dirty="0" smtClean="0"/>
              <a:t>En cas </a:t>
            </a:r>
            <a:r>
              <a:rPr lang="es-ES" dirty="0" err="1" smtClean="0"/>
              <a:t>d'aides</a:t>
            </a:r>
            <a:r>
              <a:rPr lang="es-ES" dirty="0" smtClean="0"/>
              <a:t> </a:t>
            </a:r>
            <a:r>
              <a:rPr lang="es-ES" dirty="0" err="1" smtClean="0"/>
              <a:t>d'État</a:t>
            </a:r>
            <a:r>
              <a:rPr lang="es-ES" dirty="0" smtClean="0"/>
              <a:t>: </a:t>
            </a:r>
            <a:r>
              <a:rPr lang="es-ES" dirty="0" err="1" smtClean="0"/>
              <a:t>notifier</a:t>
            </a:r>
            <a:endParaRPr lang="es-ES" dirty="0" smtClean="0"/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7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628800"/>
            <a:ext cx="8748464" cy="5229199"/>
          </a:xfrm>
        </p:spPr>
        <p:txBody>
          <a:bodyPr>
            <a:normAutofit/>
          </a:bodyPr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7.2. </a:t>
            </a:r>
            <a:r>
              <a:rPr lang="fr-FR" dirty="0" smtClean="0"/>
              <a:t>Publicité et respect des politiques </a:t>
            </a:r>
            <a:r>
              <a:rPr lang="fr-FR" dirty="0" smtClean="0"/>
              <a:t>communautaires</a:t>
            </a:r>
            <a:r>
              <a:rPr lang="es-ES" dirty="0" smtClean="0"/>
              <a:t>:</a:t>
            </a:r>
            <a:endParaRPr lang="es-ES" dirty="0" smtClean="0"/>
          </a:p>
          <a:p>
            <a:pPr lvl="1">
              <a:buNone/>
            </a:pPr>
            <a:r>
              <a:rPr lang="es-ES" dirty="0" smtClean="0"/>
              <a:t>	</a:t>
            </a:r>
            <a:r>
              <a:rPr lang="fr-FR" dirty="0" smtClean="0"/>
              <a:t>Le partenariat autorise le Programme à diffuser les données des entités bénéficiaires, et des mails de contact à des fins de communication du Programme </a:t>
            </a:r>
            <a:endParaRPr lang="es-ES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579296" cy="5085183"/>
          </a:xfrm>
        </p:spPr>
        <p:txBody>
          <a:bodyPr>
            <a:normAutofit/>
          </a:bodyPr>
          <a:lstStyle/>
          <a:p>
            <a:r>
              <a:rPr lang="fr-FR" dirty="0" smtClean="0"/>
              <a:t>L’Autorité de Gestion se réserve le droit de mettre fin à la présente convention en cas de manquement grave aux obligations contractuelles du Chef de File et notamment en cas de non-exécution partielle ou totale de l’opération dans les délais prévus</a:t>
            </a:r>
            <a:endParaRPr lang="es-ES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9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772817"/>
            <a:ext cx="7560840" cy="36724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</a:t>
            </a:r>
            <a:r>
              <a:rPr lang="fr-FR" dirty="0" smtClean="0"/>
              <a:t>Les </a:t>
            </a:r>
            <a:r>
              <a:rPr lang="fr-FR" dirty="0" smtClean="0"/>
              <a:t>recettes </a:t>
            </a:r>
            <a:r>
              <a:rPr lang="fr-FR" b="1" dirty="0" smtClean="0"/>
              <a:t>nettes </a:t>
            </a:r>
            <a:r>
              <a:rPr lang="fr-FR" dirty="0" smtClean="0"/>
              <a:t>des charges d´exploitation afférentes générées uniquement au cours de la mise en œuvre de l´opération doivent être déduites du montant des dépenses éligibles engagées par le projet </a:t>
            </a:r>
            <a:r>
              <a:rPr lang="es-ES" dirty="0" smtClean="0"/>
              <a:t>.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10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772816"/>
            <a:ext cx="7560840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	</a:t>
            </a:r>
            <a:r>
              <a:rPr lang="fr-FR" dirty="0" smtClean="0"/>
              <a:t>En cas de litige entre les signataires de la présente convention, le tribunal compétent sera le Tribunal de Huesca.</a:t>
            </a:r>
            <a:endParaRPr lang="es-ES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latin typeface="Century Gothic" pitchFamily="34" charset="0"/>
              </a:rPr>
              <a:t>Convention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FEDER </a:t>
            </a:r>
            <a:r>
              <a:rPr lang="es-ES" dirty="0" err="1" smtClean="0">
                <a:latin typeface="Century Gothic" pitchFamily="34" charset="0"/>
              </a:rPr>
              <a:t>Article</a:t>
            </a:r>
            <a:r>
              <a:rPr lang="es-ES" dirty="0" smtClean="0">
                <a:latin typeface="Century Gothic" pitchFamily="34" charset="0"/>
              </a:rPr>
              <a:t> </a:t>
            </a:r>
            <a:r>
              <a:rPr lang="es-ES" dirty="0" smtClean="0">
                <a:latin typeface="Century Gothic" pitchFamily="34" charset="0"/>
              </a:rPr>
              <a:t>11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579296" cy="5085183"/>
          </a:xfrm>
        </p:spPr>
        <p:txBody>
          <a:bodyPr>
            <a:normAutofit/>
          </a:bodyPr>
          <a:lstStyle/>
          <a:p>
            <a:r>
              <a:rPr lang="es-ES" dirty="0" smtClean="0"/>
              <a:t>Modificaciones del proyecto (por escrito a la AG): prórroga, </a:t>
            </a:r>
            <a:r>
              <a:rPr lang="es-ES" dirty="0" err="1" smtClean="0"/>
              <a:t>partenariado</a:t>
            </a:r>
            <a:r>
              <a:rPr lang="es-ES" dirty="0" smtClean="0"/>
              <a:t>, plan financiero… u otras</a:t>
            </a:r>
          </a:p>
          <a:p>
            <a:r>
              <a:rPr lang="es-ES" dirty="0" smtClean="0">
                <a:latin typeface="Century Gothic" pitchFamily="34" charset="0"/>
              </a:rPr>
              <a:t>Modificaciones de dirección o de cuenta bancaria (por escrito a la AG)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	</a:t>
            </a:r>
            <a:r>
              <a:rPr lang="es-ES" b="1" dirty="0" smtClean="0">
                <a:solidFill>
                  <a:srgbClr val="FF0000"/>
                </a:solidFill>
              </a:rPr>
              <a:t>Muy importante actualizar en el SIGEFA modificaciones de mails y contactos</a:t>
            </a:r>
            <a:endParaRPr lang="es-ES" b="1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12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579296" cy="460851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dirty="0" smtClean="0"/>
              <a:t>Relación de anexos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S" dirty="0" smtClean="0"/>
              <a:t>Carta de notificación de la decisión del </a:t>
            </a:r>
            <a:r>
              <a:rPr lang="es-ES" dirty="0" err="1" smtClean="0"/>
              <a:t>CdP</a:t>
            </a:r>
            <a:endParaRPr lang="es-ES" dirty="0" smtClean="0"/>
          </a:p>
          <a:p>
            <a:pPr marL="514350" lvl="0" indent="-514350">
              <a:buFont typeface="+mj-lt"/>
              <a:buAutoNum type="arabicPeriod"/>
            </a:pPr>
            <a:r>
              <a:rPr lang="es-ES" dirty="0" smtClean="0"/>
              <a:t>Tabla de costes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S" dirty="0" smtClean="0"/>
              <a:t>Plan financiero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S" dirty="0" smtClean="0"/>
              <a:t>Convenio transfronterizo de </a:t>
            </a:r>
            <a:r>
              <a:rPr lang="es-ES" dirty="0" err="1" smtClean="0"/>
              <a:t>partenariado</a:t>
            </a:r>
            <a:endParaRPr lang="es-ES" dirty="0" smtClean="0"/>
          </a:p>
          <a:p>
            <a:pPr marL="514350" lvl="0" indent="-514350">
              <a:buFont typeface="+mj-lt"/>
              <a:buAutoNum type="arabicPeriod"/>
            </a:pPr>
            <a:r>
              <a:rPr lang="es-ES" dirty="0" smtClean="0"/>
              <a:t>Ficha de indicadores y formulario de candidatura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S" dirty="0" smtClean="0"/>
              <a:t>Ayudas de Estado (si procede)</a:t>
            </a:r>
            <a:endParaRPr lang="es-ES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En resumen, el convenio FEDER: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856984" cy="4464496"/>
          </a:xfrm>
        </p:spPr>
        <p:txBody>
          <a:bodyPr>
            <a:normAutofit lnSpcReduction="10000"/>
          </a:bodyPr>
          <a:lstStyle/>
          <a:p>
            <a:r>
              <a:rPr lang="es-ES" sz="3600" dirty="0" smtClean="0"/>
              <a:t>Contiene doce artículos y seis anexos.</a:t>
            </a:r>
          </a:p>
          <a:p>
            <a:r>
              <a:rPr lang="es-ES" sz="3600" dirty="0" smtClean="0"/>
              <a:t>¡¡El formulario de candidatura y toda su documentación forma parte de los anexos!!</a:t>
            </a:r>
          </a:p>
          <a:p>
            <a:r>
              <a:rPr lang="es-ES" sz="3600" dirty="0" smtClean="0"/>
              <a:t>Si en el curso de un proyecto hay algún cambio: procedimiento de modificaciones</a:t>
            </a:r>
          </a:p>
          <a:p>
            <a:pPr>
              <a:buNone/>
            </a:pPr>
            <a:endParaRPr lang="es-ES" b="1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2483768" y="4653136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www.poctefa.eu</a:t>
            </a:r>
          </a:p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info@poctefa.eu</a:t>
            </a:r>
          </a:p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#POCTEFA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0" y="1772816"/>
            <a:ext cx="9144000" cy="23042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3131840" y="2564904"/>
            <a:ext cx="295232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bg1"/>
                </a:solidFill>
                <a:latin typeface="Century Gothic" pitchFamily="34" charset="0"/>
              </a:rPr>
              <a:t>Gracias</a:t>
            </a:r>
          </a:p>
          <a:p>
            <a:pPr algn="ctr"/>
            <a:r>
              <a:rPr lang="es-ES" sz="3200" dirty="0" err="1" smtClean="0">
                <a:solidFill>
                  <a:schemeClr val="bg1"/>
                </a:solidFill>
                <a:latin typeface="Century Gothic" pitchFamily="34" charset="0"/>
              </a:rPr>
              <a:t>Merci</a:t>
            </a:r>
            <a:endParaRPr lang="es-ES" sz="3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</TotalTime>
  <Words>506</Words>
  <Application>Microsoft Office PowerPoint</Application>
  <PresentationFormat>Presentación en pantalla (4:3)</PresentationFormat>
  <Paragraphs>127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24</vt:i4>
      </vt:variant>
    </vt:vector>
  </HeadingPairs>
  <TitlesOfParts>
    <vt:vector size="26" baseType="lpstr">
      <vt:lpstr>Tema de Office</vt:lpstr>
      <vt:lpstr>Diseño personalizado</vt:lpstr>
      <vt:lpstr>Diapositiva 1</vt:lpstr>
      <vt:lpstr>Diapositiva 2</vt:lpstr>
      <vt:lpstr>La convention FEDER</vt:lpstr>
      <vt:lpstr>La convention FEDER…</vt:lpstr>
      <vt:lpstr>Convention FEDER Article 1</vt:lpstr>
      <vt:lpstr>Convention FEDER Article 2</vt:lpstr>
      <vt:lpstr>Convention FEDER Article 3</vt:lpstr>
      <vt:lpstr>Convention FEDER Article 4</vt:lpstr>
      <vt:lpstr>Convention FEDER Article 4</vt:lpstr>
      <vt:lpstr>Déclaration de dépenses</vt:lpstr>
      <vt:lpstr>Convention FEDER Article 5</vt:lpstr>
      <vt:lpstr>Convention FEDER Article 6</vt:lpstr>
      <vt:lpstr>Convention FEDER Article 6</vt:lpstr>
      <vt:lpstr>Demandes de modification:  avenant à  la convention FEDER</vt:lpstr>
      <vt:lpstr>Convention FEDER Article 7</vt:lpstr>
      <vt:lpstr>Convention FEDER Article 7</vt:lpstr>
      <vt:lpstr>Convention FEDER Article 7</vt:lpstr>
      <vt:lpstr>Convenio FEDER Artículo 8</vt:lpstr>
      <vt:lpstr>Convention FEDER Article 9</vt:lpstr>
      <vt:lpstr>Convenio FEDER Artículo 10</vt:lpstr>
      <vt:lpstr>Convention FEDER Article 11</vt:lpstr>
      <vt:lpstr>Convenio FEDER Artículo 12</vt:lpstr>
      <vt:lpstr>En resumen, el convenio FEDER:</vt:lpstr>
      <vt:lpstr>Diapositiva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Calibri 44</dc:title>
  <dc:creator>IGOA</dc:creator>
  <cp:lastModifiedBy>Pilar</cp:lastModifiedBy>
  <cp:revision>181</cp:revision>
  <dcterms:created xsi:type="dcterms:W3CDTF">2014-10-08T09:06:41Z</dcterms:created>
  <dcterms:modified xsi:type="dcterms:W3CDTF">2020-03-12T12:22:18Z</dcterms:modified>
</cp:coreProperties>
</file>