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4"/>
  </p:notesMasterIdLst>
  <p:handoutMasterIdLst>
    <p:handoutMasterId r:id="rId25"/>
  </p:handoutMasterIdLst>
  <p:sldIdLst>
    <p:sldId id="281" r:id="rId3"/>
    <p:sldId id="288" r:id="rId4"/>
    <p:sldId id="298" r:id="rId5"/>
    <p:sldId id="322" r:id="rId6"/>
    <p:sldId id="305" r:id="rId7"/>
    <p:sldId id="300" r:id="rId8"/>
    <p:sldId id="304" r:id="rId9"/>
    <p:sldId id="311" r:id="rId10"/>
    <p:sldId id="306" r:id="rId11"/>
    <p:sldId id="317" r:id="rId12"/>
    <p:sldId id="320" r:id="rId13"/>
    <p:sldId id="309" r:id="rId14"/>
    <p:sldId id="307" r:id="rId15"/>
    <p:sldId id="308" r:id="rId16"/>
    <p:sldId id="318" r:id="rId17"/>
    <p:sldId id="312" r:id="rId18"/>
    <p:sldId id="323" r:id="rId19"/>
    <p:sldId id="314" r:id="rId20"/>
    <p:sldId id="319" r:id="rId21"/>
    <p:sldId id="315" r:id="rId22"/>
    <p:sldId id="273" r:id="rId23"/>
  </p:sldIdLst>
  <p:sldSz cx="9144000" cy="6858000" type="screen4x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3663"/>
    <a:srgbClr val="003399"/>
    <a:srgbClr val="EA6647"/>
    <a:srgbClr val="8A898C"/>
    <a:srgbClr val="98C222"/>
    <a:srgbClr val="FDC60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1429" autoAdjust="0"/>
  </p:normalViewPr>
  <p:slideViewPr>
    <p:cSldViewPr>
      <p:cViewPr varScale="1">
        <p:scale>
          <a:sx n="87" d="100"/>
          <a:sy n="87" d="100"/>
        </p:scale>
        <p:origin x="-158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62E04-603A-4606-BDA1-BA28B92C1975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50B83-4C7E-4DB5-B275-1A28248E59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501994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9A95A-F388-4558-8B06-7C1E75EB483F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DD42A-7DB6-44AF-9FCD-A29871A6392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374082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Los proyectos programados por el programa POCTEFA 2014-2020 están</a:t>
            </a:r>
            <a:r>
              <a:rPr lang="es-ES" baseline="0" dirty="0"/>
              <a:t> sometidos a una serie de obligaciones en materia de información y comunicación. </a:t>
            </a:r>
          </a:p>
          <a:p>
            <a:endParaRPr lang="es-ES" baseline="0" dirty="0"/>
          </a:p>
          <a:p>
            <a:r>
              <a:rPr lang="es-ES" baseline="0" dirty="0"/>
              <a:t>Son pocos los europeos que conocen el impacto real de la Unión Europea en su vida cotidiana. Dar difusión a la labor de la UE es una obligación de los proyectos y supone ayudar a que los habitantes de la región POCTEFA conozcan los beneficios de las políticas europeas en su día a día. </a:t>
            </a:r>
          </a:p>
          <a:p>
            <a:endParaRPr lang="es-ES" baseline="0" dirty="0"/>
          </a:p>
          <a:p>
            <a:r>
              <a:rPr lang="es-ES" baseline="0" dirty="0"/>
              <a:t>Todos los proyectos aprobados por el POCTEFA aquí presentes sois beneficiarios del Fondo Europeo de Desarrollo Regional (FEDER), y por lo tanto sus responsables se convierten en embajadores de la Unión Europea. </a:t>
            </a:r>
          </a:p>
          <a:p>
            <a:endParaRPr lang="es-ES" baseline="0" dirty="0"/>
          </a:p>
          <a:p>
            <a:r>
              <a:rPr lang="es-ES" baseline="0" dirty="0"/>
              <a:t>El Convenio FEDER vincula los proyectos con el programa y les concede una subvención. Con su firma, los proyectos se comprometen a cumplir las obligaciones de comunicación.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Mención FEDER: nunca más pequeña que 7,5 puntos.</a:t>
            </a:r>
            <a:r>
              <a:rPr lang="es-ES" baseline="0" dirty="0"/>
              <a:t>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Fondo blanco &gt; dar consejos de creatividad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Actualmente, la</a:t>
            </a:r>
            <a:r>
              <a:rPr lang="es-ES" baseline="0" dirty="0"/>
              <a:t> SC del programa </a:t>
            </a:r>
            <a:r>
              <a:rPr lang="es-ES" baseline="0" dirty="0" err="1"/>
              <a:t>Interreg</a:t>
            </a:r>
            <a:r>
              <a:rPr lang="es-ES" baseline="0" dirty="0"/>
              <a:t> POCTEFA gestiona </a:t>
            </a:r>
            <a:r>
              <a:rPr lang="es-ES" baseline="0" dirty="0" smtClean="0"/>
              <a:t>163 </a:t>
            </a:r>
            <a:r>
              <a:rPr lang="es-ES" baseline="0" dirty="0"/>
              <a:t>proyectos aprobados, lo que supone </a:t>
            </a:r>
            <a:r>
              <a:rPr lang="es-ES" baseline="0" dirty="0" smtClean="0"/>
              <a:t>en torno a 1.000 </a:t>
            </a:r>
            <a:r>
              <a:rPr lang="es-ES" baseline="0" dirty="0"/>
              <a:t>beneficiarios.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En la página web de los beneficiarios recomendamos</a:t>
            </a:r>
            <a:r>
              <a:rPr lang="es-ES" baseline="0" dirty="0"/>
              <a:t> incluir: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En la página web de los beneficiarios recomendamos</a:t>
            </a:r>
            <a:r>
              <a:rPr lang="es-ES" baseline="0" dirty="0"/>
              <a:t> incluir: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En la página web de los beneficiarios recomendamos</a:t>
            </a:r>
            <a:r>
              <a:rPr lang="es-ES" baseline="0" dirty="0"/>
              <a:t> incluir: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Los equipos cofinanciados por el</a:t>
            </a:r>
            <a:r>
              <a:rPr lang="es-ES" baseline="0" dirty="0"/>
              <a:t> FEDER (por ejemplo, un ordenador) deben llevar una pegatina con el logotipo de </a:t>
            </a:r>
            <a:r>
              <a:rPr lang="es-ES" baseline="0" dirty="0" err="1"/>
              <a:t>Interreg</a:t>
            </a:r>
            <a:r>
              <a:rPr lang="es-ES" baseline="0" dirty="0"/>
              <a:t> POCTEFA y la mención FEDER. Esta pegatina no debe retirarse después del fin de la operación.</a:t>
            </a:r>
          </a:p>
          <a:p>
            <a:endParaRPr lang="es-ES" baseline="0" dirty="0"/>
          </a:p>
          <a:p>
            <a:r>
              <a:rPr lang="es-ES" baseline="0" dirty="0"/>
              <a:t>Para aquellas operaciones o proyectos que tengan infraestructuras o construcciones con un coste igual o superior a 500.000 euros, es obligatorio que cada infraestructura o construcción disponga de un cartel permanente (o previamente, de una valla temporal). El cartel permanente debe estar colocado, como muy tarde, 3 meses después del fin de la construcción.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Los equipos cofinanciados por el</a:t>
            </a:r>
            <a:r>
              <a:rPr lang="es-ES" baseline="0" dirty="0"/>
              <a:t> FEDER (por ejemplo, un ordenador) deben llevar una pegatina con el logotipo de </a:t>
            </a:r>
            <a:r>
              <a:rPr lang="es-ES" baseline="0" dirty="0" err="1"/>
              <a:t>Interreg</a:t>
            </a:r>
            <a:r>
              <a:rPr lang="es-ES" baseline="0" dirty="0"/>
              <a:t> POCTEFA y la mención FEDER. Esta pegatina no debe retirarse después del fin de la operación.</a:t>
            </a:r>
          </a:p>
          <a:p>
            <a:endParaRPr lang="es-ES" baseline="0" dirty="0"/>
          </a:p>
          <a:p>
            <a:r>
              <a:rPr lang="es-ES" baseline="0" dirty="0"/>
              <a:t>Para aquellas operaciones o proyectos que tengan infraestructuras o construcciones con un coste igual o superior a 500.000 euros, es obligatorio que cada infraestructura o construcción disponga de un cartel permanente (o previamente, de una valla temporal). El cartel permanente debe estar colocado, como muy tarde, 3 meses después del fin de la construcción.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Autofit/>
          </a:bodyPr>
          <a:lstStyle>
            <a:lvl1pPr>
              <a:defRPr sz="4000" b="1" i="0" baseline="0">
                <a:solidFill>
                  <a:srgbClr val="002060"/>
                </a:solidFill>
                <a:latin typeface="Century Gothic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165923"/>
          </a:xfrm>
        </p:spPr>
        <p:txBody>
          <a:bodyPr/>
          <a:lstStyle>
            <a:lvl1pPr>
              <a:defRPr baseline="0">
                <a:solidFill>
                  <a:srgbClr val="002060"/>
                </a:solidFill>
                <a:latin typeface="Century Gothic" pitchFamily="34" charset="0"/>
              </a:defRPr>
            </a:lvl1pPr>
            <a:lvl2pPr>
              <a:buFont typeface="Wingdings" pitchFamily="2" charset="2"/>
              <a:buChar char="ü"/>
              <a:defRPr baseline="0">
                <a:solidFill>
                  <a:srgbClr val="002060"/>
                </a:solidFill>
                <a:latin typeface="Century Gothic" pitchFamily="34" charset="0"/>
              </a:defRPr>
            </a:lvl2pPr>
            <a:lvl3pPr>
              <a:defRPr>
                <a:solidFill>
                  <a:srgbClr val="002060"/>
                </a:solidFill>
                <a:latin typeface="Century Gothic" pitchFamily="34" charset="0"/>
              </a:defRPr>
            </a:lvl3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7" name="6 Conector recto"/>
          <p:cNvCxnSpPr/>
          <p:nvPr userDrawn="1"/>
        </p:nvCxnSpPr>
        <p:spPr>
          <a:xfrm>
            <a:off x="0" y="6237312"/>
            <a:ext cx="5904656" cy="0"/>
          </a:xfrm>
          <a:prstGeom prst="line">
            <a:avLst/>
          </a:prstGeom>
          <a:ln w="12700" cap="rnd">
            <a:solidFill>
              <a:srgbClr val="003399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 userDrawn="1"/>
        </p:nvSpPr>
        <p:spPr>
          <a:xfrm>
            <a:off x="1" y="116632"/>
            <a:ext cx="9144000" cy="2880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b="1" dirty="0" err="1">
                <a:solidFill>
                  <a:schemeClr val="bg1"/>
                </a:solidFill>
                <a:latin typeface="Century Gothic" pitchFamily="34" charset="0"/>
              </a:rPr>
              <a:t>Interreg</a:t>
            </a:r>
            <a:r>
              <a:rPr lang="es-ES" sz="1100" b="1" dirty="0">
                <a:solidFill>
                  <a:schemeClr val="bg1"/>
                </a:solidFill>
                <a:latin typeface="Century Gothic" pitchFamily="34" charset="0"/>
              </a:rPr>
              <a:t> V-A España –</a:t>
            </a:r>
            <a:r>
              <a:rPr lang="es-ES" sz="1100" b="1" baseline="0" dirty="0">
                <a:solidFill>
                  <a:schemeClr val="bg1"/>
                </a:solidFill>
                <a:latin typeface="Century Gothic" pitchFamily="34" charset="0"/>
              </a:rPr>
              <a:t> Francia - Andorra (</a:t>
            </a:r>
            <a:r>
              <a:rPr lang="es-ES" sz="1100" b="1" dirty="0">
                <a:solidFill>
                  <a:schemeClr val="bg1"/>
                </a:solidFill>
                <a:latin typeface="Century Gothic" pitchFamily="34" charset="0"/>
              </a:rPr>
              <a:t>POCTEFA 2014-2020) | </a:t>
            </a:r>
            <a:r>
              <a:rPr lang="es-ES" sz="1100" b="1" dirty="0" err="1">
                <a:solidFill>
                  <a:schemeClr val="tx2"/>
                </a:solidFill>
                <a:latin typeface="Century Gothic" pitchFamily="34" charset="0"/>
              </a:rPr>
              <a:t>Interreg</a:t>
            </a:r>
            <a:r>
              <a:rPr lang="es-ES" sz="1100" b="1" baseline="0" dirty="0">
                <a:solidFill>
                  <a:schemeClr val="tx2"/>
                </a:solidFill>
                <a:latin typeface="Century Gothic" pitchFamily="34" charset="0"/>
              </a:rPr>
              <a:t> V-A </a:t>
            </a:r>
            <a:r>
              <a:rPr lang="es-ES" sz="1100" b="1" baseline="0" dirty="0" err="1">
                <a:solidFill>
                  <a:schemeClr val="tx2"/>
                </a:solidFill>
                <a:latin typeface="Century Gothic" pitchFamily="34" charset="0"/>
              </a:rPr>
              <a:t>Espagne</a:t>
            </a:r>
            <a:r>
              <a:rPr lang="es-ES" sz="1100" b="1" baseline="0" dirty="0">
                <a:solidFill>
                  <a:schemeClr val="tx2"/>
                </a:solidFill>
                <a:latin typeface="Century Gothic" pitchFamily="34" charset="0"/>
              </a:rPr>
              <a:t> – France - </a:t>
            </a:r>
            <a:r>
              <a:rPr lang="es-ES" sz="1100" b="1" baseline="0" dirty="0" err="1">
                <a:solidFill>
                  <a:schemeClr val="tx2"/>
                </a:solidFill>
                <a:latin typeface="Century Gothic" pitchFamily="34" charset="0"/>
              </a:rPr>
              <a:t>Andorre</a:t>
            </a:r>
            <a:r>
              <a:rPr lang="es-ES" sz="1100" b="1" baseline="0" dirty="0">
                <a:solidFill>
                  <a:schemeClr val="tx2"/>
                </a:solidFill>
                <a:latin typeface="Century Gothic" pitchFamily="34" charset="0"/>
              </a:rPr>
              <a:t> (</a:t>
            </a:r>
            <a:r>
              <a:rPr lang="es-ES" sz="1100" b="1" dirty="0">
                <a:solidFill>
                  <a:schemeClr val="tx2"/>
                </a:solidFill>
                <a:latin typeface="Century Gothic" pitchFamily="34" charset="0"/>
              </a:rPr>
              <a:t>POCTEFA 2014-2020)</a:t>
            </a:r>
            <a:endParaRPr lang="es-ES" sz="1100" b="1" dirty="0">
              <a:solidFill>
                <a:srgbClr val="E33663"/>
              </a:solidFill>
              <a:latin typeface="Century Gothic" pitchFamily="34" charset="0"/>
            </a:endParaRPr>
          </a:p>
        </p:txBody>
      </p:sp>
      <p:sp>
        <p:nvSpPr>
          <p:cNvPr id="12" name="11 CuadroTexto"/>
          <p:cNvSpPr txBox="1"/>
          <p:nvPr userDrawn="1"/>
        </p:nvSpPr>
        <p:spPr>
          <a:xfrm>
            <a:off x="-36512" y="6402814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b="1" kern="1200" dirty="0">
                <a:solidFill>
                  <a:srgbClr val="002060"/>
                </a:solidFill>
                <a:latin typeface="Century Gothic" pitchFamily="34" charset="0"/>
                <a:ea typeface="+mn-ea"/>
                <a:cs typeface="+mn-cs"/>
              </a:rPr>
              <a:t>Programa financiado por el FEDER/ </a:t>
            </a:r>
            <a:r>
              <a:rPr lang="es-ES" sz="1400" b="1" kern="1200" dirty="0" err="1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Programme</a:t>
            </a:r>
            <a:r>
              <a:rPr lang="es-ES" sz="1400" b="1" kern="1200" dirty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 </a:t>
            </a:r>
            <a:r>
              <a:rPr lang="es-ES" sz="1400" b="1" kern="1200" dirty="0" err="1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financé</a:t>
            </a:r>
            <a:r>
              <a:rPr lang="es-ES" sz="1400" b="1" kern="1200" dirty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 par le FEDER</a:t>
            </a:r>
          </a:p>
        </p:txBody>
      </p:sp>
      <p:pic>
        <p:nvPicPr>
          <p:cNvPr id="11" name="10 Imagen" descr="logo-interreg-poctefa-RG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04248" y="6170524"/>
            <a:ext cx="1872208" cy="6460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332656"/>
            <a:ext cx="9144000" cy="15841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0372" t="40969" r="16432" b="8829"/>
          <a:stretch>
            <a:fillRect/>
          </a:stretch>
        </p:blipFill>
        <p:spPr bwMode="auto">
          <a:xfrm>
            <a:off x="1259632" y="2148622"/>
            <a:ext cx="6480720" cy="308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35496" y="500479"/>
            <a:ext cx="9108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100" b="1" dirty="0" err="1">
                <a:solidFill>
                  <a:srgbClr val="E33663"/>
                </a:solidFill>
                <a:latin typeface="Century Gothic" pitchFamily="34" charset="0"/>
              </a:rPr>
              <a:t>Interreg</a:t>
            </a:r>
            <a:r>
              <a:rPr lang="fr-FR" sz="3100" b="1" dirty="0">
                <a:solidFill>
                  <a:srgbClr val="E33663"/>
                </a:solidFill>
                <a:latin typeface="Century Gothic" pitchFamily="34" charset="0"/>
              </a:rPr>
              <a:t> V-A Espagne, France, Andorre (POCTEFA 2014-2020) 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-5053" y="6093296"/>
            <a:ext cx="9149053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12 mars 2020</a:t>
            </a:r>
            <a:endParaRPr lang="fr-FR" sz="3000" b="1" dirty="0">
              <a:solidFill>
                <a:srgbClr val="E33663"/>
              </a:solidFill>
              <a:latin typeface="Century Gothic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843808" y="5373216"/>
            <a:ext cx="3828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COMMUNICATION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flag_yellow_lo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1196752"/>
            <a:ext cx="6243423" cy="41726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Quelles</a:t>
            </a:r>
            <a:r>
              <a:rPr lang="es-ES" dirty="0" smtClean="0"/>
              <a:t> </a:t>
            </a:r>
            <a:r>
              <a:rPr lang="es-ES" dirty="0" err="1" smtClean="0"/>
              <a:t>sont</a:t>
            </a:r>
            <a:r>
              <a:rPr lang="es-ES" dirty="0" smtClean="0"/>
              <a:t> les </a:t>
            </a:r>
            <a:r>
              <a:rPr lang="es-ES" dirty="0" err="1" smtClean="0"/>
              <a:t>obligations</a:t>
            </a:r>
            <a:r>
              <a:rPr lang="es-ES" dirty="0" smtClean="0"/>
              <a:t> de communication ?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043608" y="2204864"/>
            <a:ext cx="7581528" cy="2520279"/>
          </a:xfrm>
        </p:spPr>
        <p:txBody>
          <a:bodyPr/>
          <a:lstStyle/>
          <a:p>
            <a:r>
              <a:rPr lang="es-ES" sz="2800" dirty="0"/>
              <a:t>Reg. UE Nº1303/2013, </a:t>
            </a:r>
            <a:r>
              <a:rPr lang="es-ES" sz="2800" dirty="0" err="1" smtClean="0"/>
              <a:t>Annexe</a:t>
            </a:r>
            <a:r>
              <a:rPr lang="es-ES" sz="2800" dirty="0" smtClean="0"/>
              <a:t> </a:t>
            </a:r>
            <a:r>
              <a:rPr lang="es-ES" sz="2800" dirty="0"/>
              <a:t>XII (2.2.)</a:t>
            </a:r>
          </a:p>
          <a:p>
            <a:endParaRPr lang="es-ES" dirty="0"/>
          </a:p>
          <a:p>
            <a:r>
              <a:rPr lang="es-ES" sz="2800" dirty="0"/>
              <a:t>Reg. UE Nº 821/2014, </a:t>
            </a:r>
            <a:r>
              <a:rPr lang="es-ES" sz="2800" dirty="0" err="1" smtClean="0"/>
              <a:t>Chapitre</a:t>
            </a:r>
            <a:r>
              <a:rPr lang="es-ES" sz="2800" dirty="0" smtClean="0"/>
              <a:t> </a:t>
            </a:r>
            <a:r>
              <a:rPr lang="es-ES" sz="2800" dirty="0"/>
              <a:t>II, Art 3,4,5 y </a:t>
            </a:r>
            <a:r>
              <a:rPr lang="es-ES" sz="2800" dirty="0" err="1" smtClean="0"/>
              <a:t>Annexe</a:t>
            </a:r>
            <a:r>
              <a:rPr lang="es-ES" sz="2800" dirty="0" smtClean="0"/>
              <a:t> </a:t>
            </a:r>
            <a:r>
              <a:rPr lang="es-ES" sz="2800" dirty="0"/>
              <a:t>II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6" name="5 Imagen" descr="la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39832">
            <a:off x="755694" y="2132975"/>
            <a:ext cx="532190" cy="532190"/>
          </a:xfrm>
          <a:prstGeom prst="rect">
            <a:avLst/>
          </a:prstGeom>
        </p:spPr>
      </p:pic>
      <p:pic>
        <p:nvPicPr>
          <p:cNvPr id="7" name="6 Imagen" descr="la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39832">
            <a:off x="755695" y="3357111"/>
            <a:ext cx="532190" cy="532190"/>
          </a:xfrm>
          <a:prstGeom prst="rect">
            <a:avLst/>
          </a:prstGeom>
        </p:spPr>
      </p:pic>
      <p:grpSp>
        <p:nvGrpSpPr>
          <p:cNvPr id="11" name="10 Grupo"/>
          <p:cNvGrpSpPr/>
          <p:nvPr/>
        </p:nvGrpSpPr>
        <p:grpSpPr>
          <a:xfrm>
            <a:off x="467544" y="4437112"/>
            <a:ext cx="8136904" cy="1584176"/>
            <a:chOff x="467544" y="4437112"/>
            <a:chExt cx="8136904" cy="1584176"/>
          </a:xfrm>
        </p:grpSpPr>
        <p:sp>
          <p:nvSpPr>
            <p:cNvPr id="8" name="7 CuadroTexto"/>
            <p:cNvSpPr txBox="1"/>
            <p:nvPr/>
          </p:nvSpPr>
          <p:spPr>
            <a:xfrm>
              <a:off x="1907704" y="4653136"/>
              <a:ext cx="669674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dirty="0">
                  <a:solidFill>
                    <a:srgbClr val="002060"/>
                  </a:solidFill>
                  <a:latin typeface="Century Gothic" pitchFamily="34" charset="0"/>
                </a:rPr>
                <a:t>POCTEFA </a:t>
              </a:r>
              <a:r>
                <a:rPr lang="es-ES" sz="2400" dirty="0" smtClean="0">
                  <a:solidFill>
                    <a:srgbClr val="002060"/>
                  </a:solidFill>
                  <a:latin typeface="Century Gothic" pitchFamily="34" charset="0"/>
                </a:rPr>
                <a:t>a </a:t>
              </a:r>
              <a:r>
                <a:rPr lang="es-ES" sz="2400" dirty="0" err="1" smtClean="0">
                  <a:solidFill>
                    <a:srgbClr val="002060"/>
                  </a:solidFill>
                  <a:latin typeface="Century Gothic" pitchFamily="34" charset="0"/>
                </a:rPr>
                <a:t>rédigé</a:t>
              </a:r>
              <a:r>
                <a:rPr lang="es-ES" sz="2400" dirty="0" smtClean="0">
                  <a:solidFill>
                    <a:srgbClr val="002060"/>
                  </a:solidFill>
                  <a:latin typeface="Century Gothic" pitchFamily="34" charset="0"/>
                </a:rPr>
                <a:t> </a:t>
              </a:r>
              <a:r>
                <a:rPr lang="es-ES" sz="2400" b="1" dirty="0" smtClean="0">
                  <a:solidFill>
                    <a:srgbClr val="002060"/>
                  </a:solidFill>
                  <a:latin typeface="Century Gothic" pitchFamily="34" charset="0"/>
                </a:rPr>
                <a:t>un Guide de communication</a:t>
              </a:r>
              <a:r>
                <a:rPr lang="es-ES" sz="2400" dirty="0" smtClean="0">
                  <a:solidFill>
                    <a:srgbClr val="002060"/>
                  </a:solidFill>
                  <a:latin typeface="Century Gothic" pitchFamily="34" charset="0"/>
                </a:rPr>
                <a:t> et un </a:t>
              </a:r>
              <a:r>
                <a:rPr lang="es-ES" sz="2400" b="1" dirty="0" smtClean="0">
                  <a:solidFill>
                    <a:srgbClr val="002060"/>
                  </a:solidFill>
                  <a:latin typeface="Century Gothic" pitchFamily="34" charset="0"/>
                </a:rPr>
                <a:t>Manuel </a:t>
              </a:r>
              <a:r>
                <a:rPr lang="es-ES" sz="2400" b="1" dirty="0" err="1" smtClean="0">
                  <a:solidFill>
                    <a:srgbClr val="002060"/>
                  </a:solidFill>
                  <a:latin typeface="Century Gothic" pitchFamily="34" charset="0"/>
                </a:rPr>
                <a:t>d’utilisation</a:t>
              </a:r>
              <a:r>
                <a:rPr lang="es-ES" sz="2400" b="1" dirty="0" smtClean="0">
                  <a:solidFill>
                    <a:srgbClr val="002060"/>
                  </a:solidFill>
                  <a:latin typeface="Century Gothic" pitchFamily="34" charset="0"/>
                </a:rPr>
                <a:t> du logo </a:t>
              </a:r>
              <a:r>
                <a:rPr lang="es-ES" sz="2400" dirty="0" smtClean="0">
                  <a:solidFill>
                    <a:srgbClr val="002060"/>
                  </a:solidFill>
                  <a:latin typeface="Century Gothic" pitchFamily="34" charset="0"/>
                </a:rPr>
                <a:t>disponible sur www.poctefa.eu</a:t>
              </a:r>
              <a:endParaRPr lang="es-ES" sz="2400" dirty="0">
                <a:solidFill>
                  <a:srgbClr val="002060"/>
                </a:solidFill>
                <a:latin typeface="Century Gothic" pitchFamily="34" charset="0"/>
              </a:endParaRPr>
            </a:p>
          </p:txBody>
        </p:sp>
        <p:pic>
          <p:nvPicPr>
            <p:cNvPr id="9" name="8 Imagen" descr="idea.jpg"/>
            <p:cNvPicPr>
              <a:picLocks noChangeAspect="1"/>
            </p:cNvPicPr>
            <p:nvPr/>
          </p:nvPicPr>
          <p:blipFill>
            <a:blip r:embed="rId4" cstate="print"/>
            <a:srcRect l="22222" t="14815" r="18519" b="14815"/>
            <a:stretch>
              <a:fillRect/>
            </a:stretch>
          </p:blipFill>
          <p:spPr>
            <a:xfrm>
              <a:off x="683568" y="4509120"/>
              <a:ext cx="1152128" cy="1368152"/>
            </a:xfrm>
            <a:prstGeom prst="rect">
              <a:avLst/>
            </a:prstGeom>
          </p:spPr>
        </p:pic>
        <p:sp>
          <p:nvSpPr>
            <p:cNvPr id="10" name="9 Rectángulo redondeado"/>
            <p:cNvSpPr/>
            <p:nvPr/>
          </p:nvSpPr>
          <p:spPr>
            <a:xfrm>
              <a:off x="467544" y="4437112"/>
              <a:ext cx="7992888" cy="158417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2411760" y="3789040"/>
            <a:ext cx="5904656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sz="2400" smtClean="0"/>
              <a:t>Fonds</a:t>
            </a:r>
            <a:r>
              <a:rPr lang="fr-BE" sz="2400" smtClean="0"/>
              <a:t> Européen de Développement Régional </a:t>
            </a:r>
            <a:r>
              <a:rPr lang="fr-BE" sz="2400" smtClean="0"/>
              <a:t>(FEDER)</a:t>
            </a:r>
            <a:endParaRPr lang="fr-BE" sz="2400"/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es-ES" dirty="0" err="1" smtClean="0"/>
              <a:t>Obligation</a:t>
            </a:r>
            <a:r>
              <a:rPr lang="es-ES" dirty="0" smtClean="0"/>
              <a:t>:</a:t>
            </a:r>
            <a:endParaRPr lang="es-ES" dirty="0"/>
          </a:p>
        </p:txBody>
      </p:sp>
      <p:pic>
        <p:nvPicPr>
          <p:cNvPr id="6" name="5 Imagen" descr="logo-interreg-poctefa-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1772816"/>
            <a:ext cx="5007953" cy="1728192"/>
          </a:xfrm>
          <a:prstGeom prst="rect">
            <a:avLst/>
          </a:prstGeom>
        </p:spPr>
      </p:pic>
      <p:pic>
        <p:nvPicPr>
          <p:cNvPr id="7" name="6 Imagen" descr="sello_siemp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781008">
            <a:off x="150711" y="4472665"/>
            <a:ext cx="3677256" cy="1442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773832"/>
            <a:ext cx="8424936" cy="1143000"/>
          </a:xfrm>
        </p:spPr>
        <p:txBody>
          <a:bodyPr/>
          <a:lstStyle/>
          <a:p>
            <a:r>
              <a:rPr lang="es-ES" sz="3200" dirty="0" smtClean="0"/>
              <a:t>Logo du </a:t>
            </a:r>
            <a:r>
              <a:rPr lang="es-ES" sz="3200" dirty="0" err="1" smtClean="0"/>
              <a:t>projet</a:t>
            </a:r>
            <a:r>
              <a:rPr lang="es-ES" sz="3200" dirty="0" smtClean="0"/>
              <a:t> et logo </a:t>
            </a:r>
            <a:r>
              <a:rPr lang="es-ES" sz="3200" dirty="0" smtClean="0"/>
              <a:t>POCTEFA</a:t>
            </a:r>
            <a:endParaRPr lang="es-ES" sz="3200" dirty="0"/>
          </a:p>
        </p:txBody>
      </p:sp>
      <p:pic>
        <p:nvPicPr>
          <p:cNvPr id="4" name="3 Imagen" descr="Interreg-POCTEFA-PIREMPFOR-RGB.jpg"/>
          <p:cNvPicPr>
            <a:picLocks noChangeAspect="1"/>
          </p:cNvPicPr>
          <p:nvPr/>
        </p:nvPicPr>
        <p:blipFill>
          <a:blip r:embed="rId3" cstate="print"/>
          <a:srcRect b="8540"/>
          <a:stretch>
            <a:fillRect/>
          </a:stretch>
        </p:blipFill>
        <p:spPr>
          <a:xfrm>
            <a:off x="2267744" y="4695020"/>
            <a:ext cx="3744416" cy="1542292"/>
          </a:xfrm>
          <a:prstGeom prst="rect">
            <a:avLst/>
          </a:prstGeom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457200" y="1916832"/>
            <a:ext cx="8686800" cy="33843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600" dirty="0" err="1" smtClean="0"/>
              <a:t>Deux</a:t>
            </a:r>
            <a:r>
              <a:rPr lang="es-ES" sz="2600" dirty="0" smtClean="0"/>
              <a:t> </a:t>
            </a:r>
            <a:r>
              <a:rPr lang="es-ES" sz="2600" dirty="0" err="1" smtClean="0"/>
              <a:t>options</a:t>
            </a:r>
            <a:r>
              <a:rPr lang="es-ES" sz="2600" dirty="0" smtClean="0"/>
              <a:t>:</a:t>
            </a:r>
            <a:endParaRPr lang="es-ES" sz="2400" dirty="0" smtClean="0"/>
          </a:p>
          <a:p>
            <a:pPr>
              <a:buNone/>
            </a:pPr>
            <a:r>
              <a:rPr lang="es-ES" sz="2400" b="1" dirty="0" smtClean="0"/>
              <a:t>1) Logo </a:t>
            </a:r>
            <a:r>
              <a:rPr lang="es-ES" sz="2400" b="1" dirty="0" smtClean="0"/>
              <a:t>du </a:t>
            </a:r>
            <a:r>
              <a:rPr lang="es-ES" sz="2400" b="1" dirty="0" err="1" smtClean="0"/>
              <a:t>projet</a:t>
            </a:r>
            <a:r>
              <a:rPr lang="es-ES" sz="2400" b="1" dirty="0" smtClean="0"/>
              <a:t> + </a:t>
            </a:r>
            <a:r>
              <a:rPr lang="es-ES" sz="2400" b="1" dirty="0" smtClean="0"/>
              <a:t>logo </a:t>
            </a:r>
            <a:r>
              <a:rPr lang="es-ES" sz="2400" b="1" dirty="0" smtClean="0"/>
              <a:t>du </a:t>
            </a:r>
            <a:r>
              <a:rPr lang="es-ES" sz="2400" b="1" dirty="0" err="1" smtClean="0"/>
              <a:t>programme</a:t>
            </a:r>
            <a:r>
              <a:rPr lang="es-ES" sz="2400" b="1" dirty="0" smtClean="0"/>
              <a:t> = </a:t>
            </a:r>
            <a:r>
              <a:rPr lang="es-ES" sz="2400" b="1" dirty="0" err="1" smtClean="0"/>
              <a:t>deux</a:t>
            </a:r>
            <a:r>
              <a:rPr lang="es-ES" sz="2400" b="1" dirty="0" smtClean="0"/>
              <a:t> </a:t>
            </a:r>
            <a:r>
              <a:rPr lang="es-ES" sz="2400" b="1" dirty="0" smtClean="0"/>
              <a:t>logos.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b="1" dirty="0" smtClean="0"/>
          </a:p>
          <a:p>
            <a:pPr>
              <a:buNone/>
            </a:pPr>
            <a:endParaRPr lang="es-ES" sz="2400" b="1" dirty="0" smtClean="0"/>
          </a:p>
          <a:p>
            <a:pPr>
              <a:buNone/>
            </a:pPr>
            <a:r>
              <a:rPr lang="es-ES" sz="2400" b="1" dirty="0" smtClean="0"/>
              <a:t>2) Logo </a:t>
            </a:r>
            <a:r>
              <a:rPr lang="es-ES" sz="2400" b="1" dirty="0" smtClean="0"/>
              <a:t>du </a:t>
            </a:r>
            <a:r>
              <a:rPr lang="es-ES" sz="2400" b="1" dirty="0" err="1" smtClean="0"/>
              <a:t>programme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comme</a:t>
            </a:r>
            <a:r>
              <a:rPr lang="es-ES" sz="2400" b="1" dirty="0" smtClean="0"/>
              <a:t> logo du </a:t>
            </a:r>
            <a:r>
              <a:rPr lang="es-ES" sz="2400" b="1" dirty="0" err="1" smtClean="0"/>
              <a:t>projet</a:t>
            </a:r>
            <a:r>
              <a:rPr lang="es-ES" sz="2400" b="1" dirty="0" smtClean="0"/>
              <a:t>= </a:t>
            </a:r>
            <a:r>
              <a:rPr lang="es-ES" sz="2400" b="1" dirty="0" smtClean="0"/>
              <a:t>un logo</a:t>
            </a:r>
            <a:endParaRPr lang="es-ES" sz="2400" b="1" dirty="0"/>
          </a:p>
          <a:p>
            <a:pPr>
              <a:buNone/>
            </a:pPr>
            <a:endParaRPr lang="es-ES" dirty="0"/>
          </a:p>
        </p:txBody>
      </p:sp>
      <p:pic>
        <p:nvPicPr>
          <p:cNvPr id="7" name="6 Imagen" descr="Logotipo-Securus-Poctefa-2014-2020-200x2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3097762"/>
            <a:ext cx="1067713" cy="1067713"/>
          </a:xfrm>
          <a:prstGeom prst="rect">
            <a:avLst/>
          </a:prstGeom>
        </p:spPr>
      </p:pic>
      <p:pic>
        <p:nvPicPr>
          <p:cNvPr id="8" name="7 Imagen" descr="logo-interreg-poctefa-RG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08835" y="2858014"/>
            <a:ext cx="4575905" cy="15790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/>
              <a:t>Uso correcto del logotipo: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84787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Ne </a:t>
            </a:r>
            <a:r>
              <a:rPr lang="fr-FR" dirty="0" smtClean="0"/>
              <a:t>déformez pas, n’étirez pas, ne penchez pas, et ne modifiez pas le logo d’une quelconque manière que ce soit. </a:t>
            </a:r>
            <a:endParaRPr lang="es-ES" dirty="0"/>
          </a:p>
          <a:p>
            <a:r>
              <a:rPr lang="es-ES" dirty="0" smtClean="0"/>
              <a:t>Visible</a:t>
            </a:r>
            <a:r>
              <a:rPr lang="es-ES" dirty="0"/>
              <a:t>!</a:t>
            </a:r>
          </a:p>
          <a:p>
            <a:r>
              <a:rPr lang="es-ES" dirty="0" smtClean="0"/>
              <a:t>Le </a:t>
            </a:r>
            <a:r>
              <a:rPr lang="es-ES" dirty="0" err="1" smtClean="0"/>
              <a:t>drapeau</a:t>
            </a:r>
            <a:r>
              <a:rPr lang="es-ES" dirty="0" smtClean="0"/>
              <a:t> </a:t>
            </a:r>
            <a:r>
              <a:rPr lang="es-ES" dirty="0" err="1" smtClean="0"/>
              <a:t>européen</a:t>
            </a:r>
            <a:r>
              <a:rPr lang="es-ES" dirty="0" smtClean="0"/>
              <a:t> </a:t>
            </a:r>
            <a:r>
              <a:rPr lang="es-ES" dirty="0" err="1" smtClean="0"/>
              <a:t>doit</a:t>
            </a:r>
            <a:r>
              <a:rPr lang="es-ES" dirty="0" smtClean="0"/>
              <a:t> </a:t>
            </a:r>
            <a:r>
              <a:rPr lang="es-ES" dirty="0" err="1" smtClean="0"/>
              <a:t>avoir</a:t>
            </a:r>
            <a:r>
              <a:rPr lang="es-ES" dirty="0" smtClean="0"/>
              <a:t>, </a:t>
            </a:r>
            <a:r>
              <a:rPr lang="es-ES" dirty="0" err="1" smtClean="0"/>
              <a:t>au</a:t>
            </a:r>
            <a:r>
              <a:rPr lang="es-ES" dirty="0" smtClean="0"/>
              <a:t> </a:t>
            </a:r>
            <a:r>
              <a:rPr lang="es-ES" dirty="0" err="1" smtClean="0"/>
              <a:t>moins</a:t>
            </a:r>
            <a:r>
              <a:rPr lang="es-ES" dirty="0" smtClean="0"/>
              <a:t>, la </a:t>
            </a:r>
            <a:r>
              <a:rPr lang="es-ES" dirty="0" err="1" smtClean="0"/>
              <a:t>même</a:t>
            </a:r>
            <a:r>
              <a:rPr lang="es-ES" dirty="0" smtClean="0"/>
              <a:t> </a:t>
            </a:r>
            <a:r>
              <a:rPr lang="es-ES" dirty="0" err="1" smtClean="0"/>
              <a:t>taille</a:t>
            </a:r>
            <a:r>
              <a:rPr lang="es-ES" dirty="0" smtClean="0"/>
              <a:t> que le plus </a:t>
            </a:r>
            <a:r>
              <a:rPr lang="es-ES" dirty="0" err="1" smtClean="0"/>
              <a:t>grand</a:t>
            </a:r>
            <a:r>
              <a:rPr lang="es-ES" dirty="0" smtClean="0"/>
              <a:t> des logos.</a:t>
            </a:r>
            <a:endParaRPr lang="es-ES" dirty="0"/>
          </a:p>
          <a:p>
            <a:r>
              <a:rPr lang="es-ES" dirty="0" err="1" smtClean="0"/>
              <a:t>Taille</a:t>
            </a:r>
            <a:r>
              <a:rPr lang="es-ES" dirty="0" smtClean="0"/>
              <a:t> </a:t>
            </a:r>
            <a:r>
              <a:rPr lang="es-ES" dirty="0" err="1" smtClean="0"/>
              <a:t>minimum</a:t>
            </a:r>
            <a:r>
              <a:rPr lang="es-ES" dirty="0" smtClean="0"/>
              <a:t>: </a:t>
            </a:r>
            <a:r>
              <a:rPr lang="es-ES" dirty="0"/>
              <a:t>38,1 mm</a:t>
            </a:r>
          </a:p>
          <a:p>
            <a:r>
              <a:rPr lang="es-ES" dirty="0" smtClean="0"/>
              <a:t>En </a:t>
            </a:r>
            <a:r>
              <a:rPr lang="es-ES" dirty="0" err="1" smtClean="0"/>
              <a:t>couleur</a:t>
            </a:r>
            <a:endParaRPr lang="es-ES" dirty="0"/>
          </a:p>
          <a:p>
            <a:r>
              <a:rPr lang="es-ES" dirty="0" err="1" smtClean="0"/>
              <a:t>Fond</a:t>
            </a:r>
            <a:r>
              <a:rPr lang="es-ES" dirty="0" smtClean="0"/>
              <a:t> </a:t>
            </a:r>
            <a:r>
              <a:rPr lang="es-ES" dirty="0" err="1" smtClean="0"/>
              <a:t>blanc</a:t>
            </a:r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pPr algn="l"/>
            <a:r>
              <a:rPr lang="es-ES" dirty="0"/>
              <a:t>Los elementos fundamentales: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16592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dirty="0" err="1" smtClean="0"/>
              <a:t>É</a:t>
            </a:r>
            <a:r>
              <a:rPr lang="es-ES" dirty="0" err="1" smtClean="0"/>
              <a:t>vénement</a:t>
            </a:r>
            <a:r>
              <a:rPr lang="es-ES" dirty="0" smtClean="0"/>
              <a:t> </a:t>
            </a:r>
            <a:r>
              <a:rPr lang="es-ES" dirty="0" err="1" smtClean="0"/>
              <a:t>avec</a:t>
            </a:r>
            <a:r>
              <a:rPr lang="es-ES" dirty="0" smtClean="0"/>
              <a:t> les </a:t>
            </a:r>
            <a:r>
              <a:rPr lang="es-ES" dirty="0" err="1" smtClean="0"/>
              <a:t>médias</a:t>
            </a:r>
            <a:endParaRPr lang="es-ES" sz="3500" dirty="0"/>
          </a:p>
          <a:p>
            <a:pPr marL="514350" indent="-514350">
              <a:buFont typeface="+mj-lt"/>
              <a:buAutoNum type="arabicPeriod"/>
            </a:pPr>
            <a:r>
              <a:rPr lang="es-ES" dirty="0" err="1" smtClean="0"/>
              <a:t>Communiqué</a:t>
            </a:r>
            <a:r>
              <a:rPr lang="es-ES" dirty="0" smtClean="0"/>
              <a:t> de presse</a:t>
            </a:r>
            <a:endParaRPr lang="es-ES" dirty="0"/>
          </a:p>
          <a:p>
            <a:pPr marL="514350" indent="-514350">
              <a:buFont typeface="+mj-lt"/>
              <a:buAutoNum type="arabicPeriod"/>
            </a:pPr>
            <a:r>
              <a:rPr lang="es-ES" dirty="0" err="1" smtClean="0"/>
              <a:t>Affiche</a:t>
            </a:r>
            <a:endParaRPr lang="es-ES" dirty="0"/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Communication interne</a:t>
            </a:r>
            <a:endParaRPr lang="es-ES" dirty="0"/>
          </a:p>
          <a:p>
            <a:pPr marL="514350" indent="-514350">
              <a:buFont typeface="+mj-lt"/>
              <a:buAutoNum type="arabicPeriod"/>
            </a:pPr>
            <a:r>
              <a:rPr lang="es-ES" dirty="0" err="1" smtClean="0"/>
              <a:t>Déclaration</a:t>
            </a:r>
            <a:r>
              <a:rPr lang="es-ES" dirty="0" smtClean="0"/>
              <a:t> POCTEFA</a:t>
            </a:r>
            <a:endParaRPr lang="es-ES" dirty="0"/>
          </a:p>
          <a:p>
            <a:pPr marL="514350" indent="-514350">
              <a:buFont typeface="+mj-lt"/>
              <a:buAutoNum type="arabicPeriod"/>
            </a:pPr>
            <a:r>
              <a:rPr lang="es-ES" dirty="0" err="1" smtClean="0"/>
              <a:t>Site</a:t>
            </a:r>
            <a:r>
              <a:rPr lang="es-ES" dirty="0" smtClean="0"/>
              <a:t> web des </a:t>
            </a:r>
            <a:r>
              <a:rPr lang="es-ES" dirty="0" err="1" smtClean="0"/>
              <a:t>bénéficiaires</a:t>
            </a:r>
            <a:r>
              <a:rPr lang="es-ES" dirty="0" smtClean="0"/>
              <a:t> (partenaires du </a:t>
            </a:r>
            <a:r>
              <a:rPr lang="es-ES" dirty="0" err="1" smtClean="0"/>
              <a:t>projet</a:t>
            </a:r>
            <a:r>
              <a:rPr lang="es-ES" dirty="0" smtClean="0"/>
              <a:t>)</a:t>
            </a:r>
            <a:endParaRPr lang="es-ES" dirty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3200" dirty="0"/>
              <a:t>1. </a:t>
            </a:r>
            <a:r>
              <a:rPr lang="es-ES" sz="3200" dirty="0" err="1" smtClean="0"/>
              <a:t>Événement</a:t>
            </a:r>
            <a:r>
              <a:rPr lang="es-ES" sz="3200" dirty="0" smtClean="0"/>
              <a:t> </a:t>
            </a:r>
            <a:r>
              <a:rPr lang="es-ES" sz="3200" dirty="0" err="1" smtClean="0"/>
              <a:t>avec</a:t>
            </a:r>
            <a:r>
              <a:rPr lang="es-ES" sz="3200" dirty="0" smtClean="0"/>
              <a:t> les </a:t>
            </a:r>
            <a:r>
              <a:rPr lang="es-ES" sz="3200" dirty="0" err="1" smtClean="0"/>
              <a:t>médias</a:t>
            </a:r>
            <a:r>
              <a:rPr lang="es-ES" sz="3500" dirty="0" smtClean="0"/>
              <a:t/>
            </a:r>
            <a:br>
              <a:rPr lang="es-ES" sz="3500" dirty="0" smtClean="0"/>
            </a:br>
            <a:r>
              <a:rPr lang="es-ES" sz="3200" dirty="0" smtClean="0"/>
              <a:t>2</a:t>
            </a:r>
            <a:r>
              <a:rPr lang="es-ES" sz="3200" dirty="0"/>
              <a:t>. </a:t>
            </a:r>
            <a:r>
              <a:rPr lang="es-ES" sz="3200" dirty="0" err="1" smtClean="0"/>
              <a:t>Communiqué</a:t>
            </a:r>
            <a:r>
              <a:rPr lang="es-ES" sz="3200" dirty="0" smtClean="0"/>
              <a:t> de presse</a:t>
            </a:r>
            <a:br>
              <a:rPr lang="es-ES" sz="3200" dirty="0" smtClean="0"/>
            </a:b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3528392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Au </a:t>
            </a:r>
            <a:r>
              <a:rPr lang="es-ES" dirty="0" err="1" smtClean="0"/>
              <a:t>moins</a:t>
            </a:r>
            <a:r>
              <a:rPr lang="es-ES" dirty="0" smtClean="0"/>
              <a:t> un </a:t>
            </a:r>
            <a:r>
              <a:rPr lang="es-ES" dirty="0" err="1" smtClean="0"/>
              <a:t>événement</a:t>
            </a:r>
            <a:r>
              <a:rPr lang="es-ES" dirty="0" smtClean="0"/>
              <a:t> </a:t>
            </a:r>
            <a:r>
              <a:rPr lang="es-ES" dirty="0" err="1" smtClean="0"/>
              <a:t>auquel</a:t>
            </a:r>
            <a:r>
              <a:rPr lang="es-ES" dirty="0" smtClean="0"/>
              <a:t> </a:t>
            </a:r>
            <a:r>
              <a:rPr lang="es-ES" dirty="0" err="1" smtClean="0"/>
              <a:t>seront</a:t>
            </a:r>
            <a:r>
              <a:rPr lang="es-ES" dirty="0" smtClean="0"/>
              <a:t> </a:t>
            </a:r>
            <a:r>
              <a:rPr lang="es-ES" dirty="0" err="1" smtClean="0"/>
              <a:t>convoqués</a:t>
            </a:r>
            <a:r>
              <a:rPr lang="es-ES" dirty="0" smtClean="0"/>
              <a:t> les </a:t>
            </a:r>
            <a:r>
              <a:rPr lang="es-ES" dirty="0" err="1" smtClean="0"/>
              <a:t>médias</a:t>
            </a:r>
            <a:r>
              <a:rPr lang="es-ES" dirty="0" smtClean="0"/>
              <a:t> </a:t>
            </a:r>
          </a:p>
          <a:p>
            <a:r>
              <a:rPr lang="es-ES" dirty="0" smtClean="0"/>
              <a:t>Au </a:t>
            </a:r>
            <a:r>
              <a:rPr lang="es-ES" dirty="0" err="1" smtClean="0"/>
              <a:t>moins</a:t>
            </a:r>
            <a:r>
              <a:rPr lang="es-ES" dirty="0" smtClean="0"/>
              <a:t> </a:t>
            </a:r>
            <a:r>
              <a:rPr lang="es-ES" dirty="0" smtClean="0"/>
              <a:t>un </a:t>
            </a:r>
            <a:r>
              <a:rPr lang="es-ES" dirty="0" err="1" smtClean="0"/>
              <a:t>communiqué</a:t>
            </a:r>
            <a:r>
              <a:rPr lang="es-ES" dirty="0" smtClean="0"/>
              <a:t> de presse </a:t>
            </a:r>
            <a:r>
              <a:rPr lang="es-ES" dirty="0" err="1" smtClean="0"/>
              <a:t>durant</a:t>
            </a:r>
            <a:r>
              <a:rPr lang="es-ES" dirty="0" smtClean="0"/>
              <a:t> la </a:t>
            </a:r>
            <a:r>
              <a:rPr lang="es-ES" dirty="0" err="1" smtClean="0"/>
              <a:t>vie</a:t>
            </a:r>
            <a:r>
              <a:rPr lang="es-ES" dirty="0" smtClean="0"/>
              <a:t> du </a:t>
            </a:r>
            <a:r>
              <a:rPr lang="es-ES" dirty="0" err="1" smtClean="0"/>
              <a:t>projet</a:t>
            </a:r>
            <a:r>
              <a:rPr lang="es-ES" dirty="0" smtClean="0"/>
              <a:t>.</a:t>
            </a:r>
            <a:endParaRPr lang="es-ES" dirty="0"/>
          </a:p>
          <a:p>
            <a:pPr lvl="1"/>
            <a:r>
              <a:rPr lang="es-ES" dirty="0"/>
              <a:t> Logo </a:t>
            </a:r>
            <a:r>
              <a:rPr lang="es-ES" dirty="0" err="1"/>
              <a:t>Interreg</a:t>
            </a:r>
            <a:r>
              <a:rPr lang="es-ES" dirty="0"/>
              <a:t> POCTEFA</a:t>
            </a:r>
          </a:p>
          <a:p>
            <a:pPr lvl="1"/>
            <a:r>
              <a:rPr lang="es-ES" dirty="0"/>
              <a:t> </a:t>
            </a:r>
            <a:r>
              <a:rPr lang="es-ES" dirty="0" err="1" smtClean="0"/>
              <a:t>Mention</a:t>
            </a:r>
            <a:r>
              <a:rPr lang="es-ES" dirty="0" smtClean="0"/>
              <a:t> </a:t>
            </a:r>
            <a:r>
              <a:rPr lang="es-ES" dirty="0"/>
              <a:t>FEDER</a:t>
            </a:r>
          </a:p>
          <a:p>
            <a:pPr lvl="1"/>
            <a:r>
              <a:rPr lang="es-ES" dirty="0"/>
              <a:t> </a:t>
            </a:r>
            <a:r>
              <a:rPr lang="es-ES" dirty="0" err="1" smtClean="0"/>
              <a:t>Declaration</a:t>
            </a:r>
            <a:r>
              <a:rPr lang="es-ES" dirty="0" smtClean="0"/>
              <a:t> </a:t>
            </a:r>
            <a:r>
              <a:rPr lang="es-ES" dirty="0"/>
              <a:t>POCTEFA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1143000"/>
          </a:xfrm>
        </p:spPr>
        <p:txBody>
          <a:bodyPr/>
          <a:lstStyle/>
          <a:p>
            <a:pPr algn="l"/>
            <a:r>
              <a:rPr lang="es-ES" sz="3200" dirty="0"/>
              <a:t>3. </a:t>
            </a:r>
            <a:r>
              <a:rPr lang="es-ES" sz="3200" dirty="0" err="1" smtClean="0"/>
              <a:t>Affiche</a:t>
            </a:r>
            <a:endParaRPr lang="es-ES" sz="3200" dirty="0"/>
          </a:p>
        </p:txBody>
      </p:sp>
      <p:sp>
        <p:nvSpPr>
          <p:cNvPr id="7" name="6 Rectángulo redondeado"/>
          <p:cNvSpPr/>
          <p:nvPr/>
        </p:nvSpPr>
        <p:spPr>
          <a:xfrm>
            <a:off x="6660232" y="3284984"/>
            <a:ext cx="1944216" cy="100811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 err="1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Taille</a:t>
            </a:r>
            <a:r>
              <a:rPr lang="es-ES" sz="2000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es-ES" sz="2000" dirty="0" err="1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minimum</a:t>
            </a:r>
            <a:r>
              <a:rPr lang="es-ES" sz="2000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: </a:t>
            </a:r>
            <a:endParaRPr lang="es-ES" sz="2000" dirty="0">
              <a:solidFill>
                <a:schemeClr val="accent1">
                  <a:lumMod val="75000"/>
                </a:schemeClr>
              </a:solidFill>
              <a:latin typeface="Century Gothic" pitchFamily="34" charset="0"/>
            </a:endParaRPr>
          </a:p>
          <a:p>
            <a:pPr algn="ctr"/>
            <a:r>
              <a:rPr lang="es-ES" sz="2000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DIN A3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31721" t="31406" r="39029" b="36195"/>
          <a:stretch>
            <a:fillRect/>
          </a:stretch>
        </p:blipFill>
        <p:spPr bwMode="auto">
          <a:xfrm>
            <a:off x="611559" y="1700808"/>
            <a:ext cx="582464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1143000"/>
          </a:xfrm>
        </p:spPr>
        <p:txBody>
          <a:bodyPr/>
          <a:lstStyle/>
          <a:p>
            <a:pPr algn="l"/>
            <a:r>
              <a:rPr lang="es-ES" sz="3200" dirty="0"/>
              <a:t>3. </a:t>
            </a:r>
            <a:r>
              <a:rPr lang="es-ES" sz="3200" dirty="0" err="1" smtClean="0"/>
              <a:t>Affiche</a:t>
            </a:r>
            <a:endParaRPr lang="es-E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4598" t="12262" r="25919" b="9264"/>
          <a:stretch>
            <a:fillRect/>
          </a:stretch>
        </p:blipFill>
        <p:spPr bwMode="auto">
          <a:xfrm>
            <a:off x="1403648" y="1484784"/>
            <a:ext cx="6552728" cy="462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1143000"/>
          </a:xfrm>
        </p:spPr>
        <p:txBody>
          <a:bodyPr/>
          <a:lstStyle/>
          <a:p>
            <a:pPr algn="l"/>
            <a:r>
              <a:rPr lang="es-ES" sz="3200" dirty="0"/>
              <a:t>3. </a:t>
            </a:r>
            <a:r>
              <a:rPr lang="es-ES" sz="3200" dirty="0" err="1" smtClean="0"/>
              <a:t>Affiche</a:t>
            </a:r>
            <a:endParaRPr lang="es-ES" sz="3200" dirty="0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631825" y="9853613"/>
            <a:ext cx="6299835" cy="0"/>
          </a:xfrm>
          <a:prstGeom prst="line">
            <a:avLst/>
          </a:prstGeom>
          <a:noFill/>
          <a:ln w="6097">
            <a:solidFill>
              <a:srgbClr val="8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11" name="10 Grupo"/>
          <p:cNvGrpSpPr/>
          <p:nvPr/>
        </p:nvGrpSpPr>
        <p:grpSpPr>
          <a:xfrm>
            <a:off x="965676" y="1237709"/>
            <a:ext cx="7206724" cy="5143619"/>
            <a:chOff x="838200" y="3437573"/>
            <a:chExt cx="5910580" cy="4567555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" y="3437573"/>
              <a:ext cx="5910580" cy="4567555"/>
            </a:xfrm>
            <a:prstGeom prst="rect">
              <a:avLst/>
            </a:prstGeom>
            <a:noFill/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80440" y="3553143"/>
              <a:ext cx="5400040" cy="409892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/>
              <a:t>4. </a:t>
            </a:r>
            <a:r>
              <a:rPr lang="es-ES" dirty="0" smtClean="0"/>
              <a:t>Communication interne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3168352"/>
          </a:xfrm>
        </p:spPr>
        <p:txBody>
          <a:bodyPr>
            <a:normAutofit/>
          </a:bodyPr>
          <a:lstStyle/>
          <a:p>
            <a:r>
              <a:rPr lang="es-ES" dirty="0" err="1" smtClean="0"/>
              <a:t>Communiquer</a:t>
            </a:r>
            <a:r>
              <a:rPr lang="es-ES" dirty="0" smtClean="0"/>
              <a:t> UE, FEDER.</a:t>
            </a:r>
            <a:endParaRPr lang="es-ES" dirty="0"/>
          </a:p>
          <a:p>
            <a:r>
              <a:rPr lang="es-ES" dirty="0" err="1" smtClean="0"/>
              <a:t>Dans</a:t>
            </a:r>
            <a:r>
              <a:rPr lang="es-ES" dirty="0" smtClean="0"/>
              <a:t> les </a:t>
            </a:r>
            <a:r>
              <a:rPr lang="es-ES" dirty="0" err="1" smtClean="0"/>
              <a:t>courriels</a:t>
            </a:r>
            <a:r>
              <a:rPr lang="es-ES" dirty="0" smtClean="0"/>
              <a:t> </a:t>
            </a:r>
            <a:r>
              <a:rPr lang="es-ES" dirty="0" err="1" smtClean="0"/>
              <a:t>au</a:t>
            </a:r>
            <a:r>
              <a:rPr lang="es-ES" dirty="0" smtClean="0"/>
              <a:t> </a:t>
            </a:r>
            <a:r>
              <a:rPr lang="es-ES" dirty="0" smtClean="0"/>
              <a:t>SC</a:t>
            </a:r>
            <a:r>
              <a:rPr lang="es-ES" dirty="0"/>
              <a:t>, </a:t>
            </a:r>
            <a:r>
              <a:rPr lang="es-ES" dirty="0" err="1" smtClean="0"/>
              <a:t>toujour</a:t>
            </a:r>
            <a:r>
              <a:rPr lang="es-ES" dirty="0" smtClean="0"/>
              <a:t> </a:t>
            </a:r>
            <a:r>
              <a:rPr lang="es-ES" dirty="0" err="1" smtClean="0"/>
              <a:t>mentionner</a:t>
            </a:r>
            <a:r>
              <a:rPr lang="es-ES" dirty="0" smtClean="0"/>
              <a:t> la </a:t>
            </a:r>
            <a:r>
              <a:rPr lang="es-ES" dirty="0" err="1" smtClean="0"/>
              <a:t>référence</a:t>
            </a:r>
            <a:r>
              <a:rPr lang="es-ES" dirty="0" smtClean="0"/>
              <a:t> EFA et </a:t>
            </a:r>
            <a:r>
              <a:rPr lang="es-ES" dirty="0" err="1" smtClean="0"/>
              <a:t>l’acronyme</a:t>
            </a:r>
            <a:r>
              <a:rPr lang="es-ES" dirty="0" smtClean="0"/>
              <a:t> du </a:t>
            </a:r>
            <a:r>
              <a:rPr lang="es-ES" dirty="0" err="1" smtClean="0"/>
              <a:t>projet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/>
          <a:lstStyle/>
          <a:p>
            <a:pPr algn="l"/>
            <a:r>
              <a:rPr lang="es-ES" sz="3200" dirty="0"/>
              <a:t>5. </a:t>
            </a:r>
            <a:r>
              <a:rPr lang="es-ES" sz="3200" dirty="0" err="1" smtClean="0"/>
              <a:t>Declaration</a:t>
            </a:r>
            <a:r>
              <a:rPr lang="es-ES" sz="3200" dirty="0" smtClean="0"/>
              <a:t> POCTEFA</a:t>
            </a:r>
            <a:endParaRPr lang="es-ES" sz="32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251520" y="1844824"/>
            <a:ext cx="8229600" cy="25097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1800" i="1" dirty="0"/>
              <a:t> </a:t>
            </a:r>
            <a:r>
              <a:rPr lang="fr-FR" sz="1800" dirty="0" smtClean="0"/>
              <a:t>Le projet a été cofinancé à hauteur de 65 % par le Fonds Européen de Développement Régional (FEDER) dans le cadre du Programme </a:t>
            </a:r>
            <a:r>
              <a:rPr lang="fr-FR" sz="1800" dirty="0" err="1" smtClean="0"/>
              <a:t>Interreg</a:t>
            </a:r>
            <a:r>
              <a:rPr lang="fr-FR" sz="1800" dirty="0" smtClean="0"/>
              <a:t> V-A Espagne-France-Andorre (POCTEFA 2014-2020). L’objectif du POCTEFA est de renforcer l’intégration économique et sociale de l’espace frontalier </a:t>
            </a:r>
            <a:r>
              <a:rPr lang="fr-FR" sz="1800" dirty="0" smtClean="0"/>
              <a:t>Espagne-France-Andorre</a:t>
            </a:r>
            <a:r>
              <a:rPr lang="fr-FR" sz="1800" dirty="0" smtClean="0"/>
              <a:t>. Son aide est concentrée sur le développement d’activités économiques, sociales et environnementales transfrontalières par le biais de stratégies conjointes qui favorisent le développement durable du territoire. </a:t>
            </a:r>
            <a:endParaRPr lang="fr-FR" sz="18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pPr algn="l"/>
            <a:r>
              <a:rPr lang="es-ES" dirty="0"/>
              <a:t>6. </a:t>
            </a:r>
            <a:r>
              <a:rPr lang="es-ES" dirty="0" err="1" smtClean="0"/>
              <a:t>Site</a:t>
            </a:r>
            <a:r>
              <a:rPr lang="es-ES" dirty="0" smtClean="0"/>
              <a:t> </a:t>
            </a:r>
            <a:r>
              <a:rPr lang="es-ES" dirty="0" smtClean="0"/>
              <a:t>web </a:t>
            </a:r>
            <a:r>
              <a:rPr lang="es-ES" dirty="0" smtClean="0"/>
              <a:t>des </a:t>
            </a:r>
            <a:r>
              <a:rPr lang="es-ES" dirty="0" err="1" smtClean="0"/>
              <a:t>bénéficiaires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165923"/>
          </a:xfrm>
        </p:spPr>
        <p:txBody>
          <a:bodyPr>
            <a:normAutofit lnSpcReduction="10000"/>
          </a:bodyPr>
          <a:lstStyle/>
          <a:p>
            <a:r>
              <a:rPr lang="es-ES" dirty="0" err="1" smtClean="0"/>
              <a:t>Nom</a:t>
            </a:r>
            <a:r>
              <a:rPr lang="es-ES" dirty="0" smtClean="0"/>
              <a:t> de </a:t>
            </a:r>
            <a:r>
              <a:rPr lang="es-ES" dirty="0" err="1" smtClean="0"/>
              <a:t>l’opération</a:t>
            </a:r>
            <a:endParaRPr lang="es-ES" dirty="0"/>
          </a:p>
          <a:p>
            <a:r>
              <a:rPr lang="es-ES" dirty="0" err="1" smtClean="0"/>
              <a:t>Description</a:t>
            </a:r>
            <a:r>
              <a:rPr lang="es-ES" dirty="0" smtClean="0"/>
              <a:t> de </a:t>
            </a:r>
            <a:r>
              <a:rPr lang="es-ES" dirty="0" err="1" smtClean="0"/>
              <a:t>l’opération</a:t>
            </a:r>
            <a:endParaRPr lang="es-ES" dirty="0"/>
          </a:p>
          <a:p>
            <a:r>
              <a:rPr lang="es-ES" dirty="0" err="1" smtClean="0"/>
              <a:t>Objectifs</a:t>
            </a:r>
            <a:r>
              <a:rPr lang="es-ES" dirty="0" smtClean="0"/>
              <a:t> et </a:t>
            </a:r>
            <a:r>
              <a:rPr lang="es-ES" dirty="0" err="1" smtClean="0"/>
              <a:t>résultats</a:t>
            </a:r>
            <a:r>
              <a:rPr lang="es-ES" dirty="0" smtClean="0"/>
              <a:t> de </a:t>
            </a:r>
            <a:r>
              <a:rPr lang="es-ES" dirty="0" err="1" smtClean="0"/>
              <a:t>l’opération</a:t>
            </a:r>
            <a:endParaRPr lang="es-ES" dirty="0" smtClean="0"/>
          </a:p>
          <a:p>
            <a:r>
              <a:rPr lang="es-ES" dirty="0" err="1" smtClean="0"/>
              <a:t>MentionFEDER</a:t>
            </a:r>
            <a:endParaRPr lang="es-ES" dirty="0"/>
          </a:p>
          <a:p>
            <a:r>
              <a:rPr lang="es-ES" dirty="0"/>
              <a:t>Logo </a:t>
            </a:r>
            <a:r>
              <a:rPr lang="es-ES" dirty="0" smtClean="0"/>
              <a:t>du </a:t>
            </a:r>
            <a:r>
              <a:rPr lang="es-ES" dirty="0" err="1" smtClean="0"/>
              <a:t>Programme</a:t>
            </a:r>
            <a:endParaRPr lang="es-ES" dirty="0"/>
          </a:p>
          <a:p>
            <a:r>
              <a:rPr lang="es-ES" dirty="0" err="1" smtClean="0"/>
              <a:t>Lien</a:t>
            </a:r>
            <a:r>
              <a:rPr lang="es-ES" dirty="0" smtClean="0"/>
              <a:t> </a:t>
            </a:r>
            <a:r>
              <a:rPr lang="es-ES" dirty="0" err="1" smtClean="0"/>
              <a:t>vers</a:t>
            </a:r>
            <a:r>
              <a:rPr lang="es-ES" dirty="0" smtClean="0"/>
              <a:t>:</a:t>
            </a:r>
            <a:endParaRPr lang="es-ES" dirty="0"/>
          </a:p>
          <a:p>
            <a:pPr lvl="1">
              <a:buFont typeface="Courier New" pitchFamily="49" charset="0"/>
              <a:buChar char="o"/>
            </a:pPr>
            <a:r>
              <a:rPr lang="es-ES" dirty="0"/>
              <a:t>www.poctefa.eu</a:t>
            </a:r>
          </a:p>
          <a:p>
            <a:pPr lvl="1">
              <a:buFont typeface="Courier New" pitchFamily="49" charset="0"/>
              <a:buChar char="o"/>
            </a:pPr>
            <a:r>
              <a:rPr lang="es-ES" dirty="0"/>
              <a:t>ec.europa.eu/</a:t>
            </a:r>
            <a:r>
              <a:rPr lang="es-ES" dirty="0" err="1"/>
              <a:t>regional_policy</a:t>
            </a:r>
            <a:r>
              <a:rPr lang="es-ES" dirty="0"/>
              <a:t>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pPr algn="l"/>
            <a:r>
              <a:rPr lang="es-ES" dirty="0"/>
              <a:t>6. </a:t>
            </a:r>
            <a:r>
              <a:rPr lang="es-ES" dirty="0" err="1" smtClean="0"/>
              <a:t>Site</a:t>
            </a:r>
            <a:r>
              <a:rPr lang="es-ES" dirty="0" smtClean="0"/>
              <a:t> web des </a:t>
            </a:r>
            <a:r>
              <a:rPr lang="es-ES" dirty="0" err="1" smtClean="0"/>
              <a:t>bénéficiaires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2372" t="2606" r="13379" b="5235"/>
          <a:stretch>
            <a:fillRect/>
          </a:stretch>
        </p:blipFill>
        <p:spPr bwMode="auto">
          <a:xfrm>
            <a:off x="1043608" y="1268760"/>
            <a:ext cx="6383959" cy="4952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1259632" y="1268760"/>
            <a:ext cx="6840760" cy="3672408"/>
          </a:xfrm>
          <a:prstGeom prst="roundRect">
            <a:avLst/>
          </a:prstGeom>
          <a:solidFill>
            <a:srgbClr val="E33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err="1" smtClean="0">
                <a:latin typeface="Century Gothic" pitchFamily="34" charset="0"/>
              </a:rPr>
              <a:t>Recommandation</a:t>
            </a:r>
            <a:r>
              <a:rPr lang="es-ES" sz="3600" dirty="0" smtClean="0">
                <a:latin typeface="Century Gothic" pitchFamily="34" charset="0"/>
              </a:rPr>
              <a:t> ! </a:t>
            </a:r>
            <a:endParaRPr lang="es-ES" sz="3600" dirty="0">
              <a:latin typeface="Century Gothic" pitchFamily="34" charset="0"/>
            </a:endParaRPr>
          </a:p>
          <a:p>
            <a:pPr algn="ctr"/>
            <a:endParaRPr lang="es-ES" sz="3600" dirty="0">
              <a:latin typeface="Century Gothic" pitchFamily="34" charset="0"/>
            </a:endParaRPr>
          </a:p>
          <a:p>
            <a:pPr algn="ctr"/>
            <a:r>
              <a:rPr lang="es-ES" sz="3600" dirty="0" err="1" smtClean="0">
                <a:latin typeface="Century Gothic" pitchFamily="34" charset="0"/>
              </a:rPr>
              <a:t>Création</a:t>
            </a:r>
            <a:r>
              <a:rPr lang="es-ES" sz="3600" dirty="0" smtClean="0">
                <a:latin typeface="Century Gothic" pitchFamily="34" charset="0"/>
              </a:rPr>
              <a:t> </a:t>
            </a:r>
            <a:r>
              <a:rPr lang="es-ES" sz="3600" dirty="0" err="1" smtClean="0">
                <a:latin typeface="Century Gothic" pitchFamily="34" charset="0"/>
              </a:rPr>
              <a:t>d’un</a:t>
            </a:r>
            <a:r>
              <a:rPr lang="es-ES" sz="3600" dirty="0" smtClean="0">
                <a:latin typeface="Century Gothic" pitchFamily="34" charset="0"/>
              </a:rPr>
              <a:t> </a:t>
            </a:r>
            <a:r>
              <a:rPr lang="es-ES" sz="3600" dirty="0" err="1" smtClean="0">
                <a:latin typeface="Century Gothic" pitchFamily="34" charset="0"/>
              </a:rPr>
              <a:t>site</a:t>
            </a:r>
            <a:r>
              <a:rPr lang="es-ES" sz="3600" dirty="0" smtClean="0">
                <a:latin typeface="Century Gothic" pitchFamily="34" charset="0"/>
              </a:rPr>
              <a:t> web </a:t>
            </a:r>
            <a:r>
              <a:rPr lang="es-ES" sz="3600" dirty="0" err="1" smtClean="0">
                <a:latin typeface="Century Gothic" pitchFamily="34" charset="0"/>
              </a:rPr>
              <a:t>spécifique</a:t>
            </a:r>
            <a:r>
              <a:rPr lang="es-ES" sz="3600" dirty="0" smtClean="0">
                <a:latin typeface="Century Gothic" pitchFamily="34" charset="0"/>
              </a:rPr>
              <a:t> du </a:t>
            </a:r>
            <a:r>
              <a:rPr lang="es-ES" sz="3600" dirty="0" err="1" smtClean="0">
                <a:latin typeface="Century Gothic" pitchFamily="34" charset="0"/>
              </a:rPr>
              <a:t>projet</a:t>
            </a:r>
            <a:endParaRPr lang="es-ES" sz="3600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pPr algn="l"/>
            <a:r>
              <a:rPr lang="es-ES" dirty="0" err="1" smtClean="0"/>
              <a:t>Site</a:t>
            </a:r>
            <a:r>
              <a:rPr lang="es-ES" dirty="0" smtClean="0"/>
              <a:t> web du </a:t>
            </a:r>
            <a:r>
              <a:rPr lang="es-ES" dirty="0" err="1" smtClean="0"/>
              <a:t>projet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t="3634" r="1465" b="8449"/>
          <a:stretch>
            <a:fillRect/>
          </a:stretch>
        </p:blipFill>
        <p:spPr bwMode="auto">
          <a:xfrm>
            <a:off x="683567" y="1425151"/>
            <a:ext cx="7854591" cy="438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pPr algn="l"/>
            <a:r>
              <a:rPr lang="es-ES" dirty="0" err="1" smtClean="0"/>
              <a:t>Éléments</a:t>
            </a:r>
            <a:r>
              <a:rPr lang="es-ES" dirty="0" smtClean="0"/>
              <a:t> </a:t>
            </a:r>
            <a:r>
              <a:rPr lang="es-ES" dirty="0" err="1" smtClean="0"/>
              <a:t>spéciaux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20480"/>
          </a:xfrm>
        </p:spPr>
        <p:txBody>
          <a:bodyPr>
            <a:normAutofit fontScale="70000" lnSpcReduction="20000"/>
          </a:bodyPr>
          <a:lstStyle/>
          <a:p>
            <a:r>
              <a:rPr lang="es-ES" dirty="0" err="1" smtClean="0"/>
              <a:t>Équipements</a:t>
            </a:r>
            <a:r>
              <a:rPr lang="es-ES" dirty="0" smtClean="0"/>
              <a:t> </a:t>
            </a:r>
            <a:endParaRPr lang="es-ES" dirty="0" smtClean="0"/>
          </a:p>
          <a:p>
            <a:pPr lvl="1"/>
            <a:r>
              <a:rPr lang="es-ES" dirty="0" smtClean="0"/>
              <a:t> </a:t>
            </a:r>
            <a:r>
              <a:rPr lang="fr-FR" sz="2400" dirty="0" smtClean="0"/>
              <a:t>É</a:t>
            </a:r>
            <a:r>
              <a:rPr lang="fr-FR" sz="2400" dirty="0" smtClean="0"/>
              <a:t>tiquette </a:t>
            </a:r>
            <a:r>
              <a:rPr lang="fr-FR" sz="2400" dirty="0" smtClean="0"/>
              <a:t>(ou un autocollant) </a:t>
            </a:r>
            <a:r>
              <a:rPr lang="es-ES" sz="2400" dirty="0" err="1" smtClean="0"/>
              <a:t>avec</a:t>
            </a:r>
            <a:r>
              <a:rPr lang="es-ES" sz="2400" dirty="0" smtClean="0"/>
              <a:t> le logo </a:t>
            </a:r>
            <a:r>
              <a:rPr lang="es-ES" sz="2400" dirty="0" err="1" smtClean="0"/>
              <a:t>Interreg</a:t>
            </a:r>
            <a:r>
              <a:rPr lang="es-ES" sz="2400" dirty="0" smtClean="0"/>
              <a:t> POCTEFA</a:t>
            </a:r>
          </a:p>
          <a:p>
            <a:pPr lvl="1"/>
            <a:r>
              <a:rPr lang="es-ES" sz="2400" dirty="0" smtClean="0"/>
              <a:t> </a:t>
            </a:r>
            <a:r>
              <a:rPr lang="es-ES" sz="2400" dirty="0" err="1" smtClean="0"/>
              <a:t>Mention</a:t>
            </a:r>
            <a:r>
              <a:rPr lang="es-ES" sz="2400" dirty="0" smtClean="0"/>
              <a:t> FEDER</a:t>
            </a:r>
          </a:p>
          <a:p>
            <a:pPr lvl="1">
              <a:buNone/>
            </a:pPr>
            <a:endParaRPr lang="es-ES" dirty="0"/>
          </a:p>
          <a:p>
            <a:r>
              <a:rPr lang="es-ES" dirty="0" err="1" smtClean="0"/>
              <a:t>Infrastructure</a:t>
            </a:r>
            <a:r>
              <a:rPr lang="es-ES" dirty="0" smtClean="0"/>
              <a:t> </a:t>
            </a:r>
            <a:r>
              <a:rPr lang="es-ES" dirty="0" err="1" smtClean="0"/>
              <a:t>ou</a:t>
            </a:r>
            <a:r>
              <a:rPr lang="es-ES" dirty="0" smtClean="0"/>
              <a:t> </a:t>
            </a:r>
            <a:r>
              <a:rPr lang="es-ES" dirty="0" err="1" smtClean="0"/>
              <a:t>construction</a:t>
            </a:r>
            <a:r>
              <a:rPr lang="es-ES" dirty="0" smtClean="0"/>
              <a:t> </a:t>
            </a:r>
            <a:r>
              <a:rPr lang="es-ES" dirty="0" smtClean="0"/>
              <a:t>: 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</a:t>
            </a:r>
            <a:r>
              <a:rPr lang="es-ES" dirty="0" err="1" smtClean="0"/>
              <a:t>Panneau</a:t>
            </a:r>
            <a:r>
              <a:rPr lang="es-ES" dirty="0" smtClean="0"/>
              <a:t> </a:t>
            </a:r>
            <a:r>
              <a:rPr lang="es-ES" dirty="0" err="1" smtClean="0"/>
              <a:t>d’affichage</a:t>
            </a:r>
            <a:r>
              <a:rPr lang="es-ES" dirty="0" smtClean="0"/>
              <a:t> </a:t>
            </a:r>
            <a:r>
              <a:rPr lang="es-ES" dirty="0" err="1" smtClean="0"/>
              <a:t>temporaire</a:t>
            </a:r>
            <a:r>
              <a:rPr lang="es-ES" dirty="0" smtClean="0"/>
              <a:t> </a:t>
            </a:r>
            <a:r>
              <a:rPr lang="es-ES" dirty="0" smtClean="0"/>
              <a:t>/ </a:t>
            </a:r>
            <a:r>
              <a:rPr lang="es-ES" dirty="0" smtClean="0"/>
              <a:t>plaque permanente</a:t>
            </a:r>
            <a:endParaRPr lang="es-ES" dirty="0"/>
          </a:p>
          <a:p>
            <a:pPr lvl="1"/>
            <a:r>
              <a:rPr lang="es-ES" sz="2400" dirty="0"/>
              <a:t> 3 </a:t>
            </a:r>
            <a:r>
              <a:rPr lang="es-ES" sz="2400" dirty="0" err="1" smtClean="0"/>
              <a:t>mois</a:t>
            </a:r>
            <a:r>
              <a:rPr lang="es-ES" sz="2400" dirty="0" smtClean="0"/>
              <a:t> </a:t>
            </a:r>
            <a:r>
              <a:rPr lang="es-ES" sz="2400" dirty="0" err="1" smtClean="0"/>
              <a:t>après</a:t>
            </a:r>
            <a:r>
              <a:rPr lang="es-ES" sz="2400" dirty="0" smtClean="0"/>
              <a:t> la fin de la </a:t>
            </a:r>
            <a:r>
              <a:rPr lang="es-ES" sz="2400" dirty="0" err="1" smtClean="0"/>
              <a:t>construction</a:t>
            </a:r>
            <a:r>
              <a:rPr lang="es-ES" sz="2400" dirty="0" smtClean="0"/>
              <a:t> </a:t>
            </a:r>
            <a:endParaRPr lang="es-ES" sz="2400" dirty="0"/>
          </a:p>
          <a:p>
            <a:pPr lvl="1"/>
            <a:r>
              <a:rPr lang="fr-FR" sz="2400" dirty="0" smtClean="0"/>
              <a:t>Endroit bien visible du public, taille significative et au moins 25 % de sa surface devra être occupée par </a:t>
            </a:r>
            <a:r>
              <a:rPr lang="es-ES" sz="2400" dirty="0" smtClean="0"/>
              <a:t>:</a:t>
            </a:r>
            <a:endParaRPr lang="es-ES" sz="2400" dirty="0"/>
          </a:p>
          <a:p>
            <a:pPr lvl="1"/>
            <a:endParaRPr lang="es-ES" sz="2400" dirty="0"/>
          </a:p>
          <a:p>
            <a:pPr lvl="1" algn="ctr">
              <a:buNone/>
            </a:pPr>
            <a:r>
              <a:rPr lang="es-ES" sz="2000" dirty="0" err="1" smtClean="0"/>
              <a:t>Nom</a:t>
            </a:r>
            <a:r>
              <a:rPr lang="es-ES" sz="2000" dirty="0" smtClean="0"/>
              <a:t> et </a:t>
            </a:r>
            <a:r>
              <a:rPr lang="es-ES" sz="2000" dirty="0" err="1" smtClean="0"/>
              <a:t>objectif</a:t>
            </a:r>
            <a:r>
              <a:rPr lang="es-ES" sz="2000" dirty="0" smtClean="0"/>
              <a:t> du </a:t>
            </a:r>
            <a:r>
              <a:rPr lang="es-ES" sz="2000" dirty="0" err="1" smtClean="0"/>
              <a:t>projet</a:t>
            </a:r>
            <a:r>
              <a:rPr lang="es-ES" sz="2000" dirty="0" smtClean="0"/>
              <a:t> </a:t>
            </a:r>
            <a:endParaRPr lang="es-ES" sz="2000" dirty="0"/>
          </a:p>
          <a:p>
            <a:pPr lvl="1" algn="ctr">
              <a:buNone/>
            </a:pPr>
            <a:r>
              <a:rPr lang="es-ES" sz="1700" dirty="0"/>
              <a:t>+</a:t>
            </a:r>
          </a:p>
          <a:p>
            <a:pPr lvl="1" algn="ctr">
              <a:buNone/>
            </a:pPr>
            <a:r>
              <a:rPr lang="es-ES" sz="2000" dirty="0" smtClean="0"/>
              <a:t>logo </a:t>
            </a:r>
            <a:r>
              <a:rPr lang="es-ES" sz="2000" dirty="0" err="1"/>
              <a:t>Interreg</a:t>
            </a:r>
            <a:r>
              <a:rPr lang="es-ES" sz="2000" dirty="0"/>
              <a:t> POCTEFA </a:t>
            </a:r>
          </a:p>
          <a:p>
            <a:pPr lvl="1" algn="ctr">
              <a:buNone/>
            </a:pPr>
            <a:r>
              <a:rPr lang="es-ES" sz="1700" dirty="0"/>
              <a:t>+ </a:t>
            </a:r>
          </a:p>
          <a:p>
            <a:pPr lvl="1" algn="ctr">
              <a:buNone/>
            </a:pPr>
            <a:r>
              <a:rPr lang="es-ES" sz="2000" dirty="0" err="1" smtClean="0"/>
              <a:t>mention</a:t>
            </a:r>
            <a:r>
              <a:rPr lang="es-ES" sz="2000" dirty="0" smtClean="0"/>
              <a:t> </a:t>
            </a:r>
            <a:r>
              <a:rPr lang="es-ES" sz="2000" dirty="0"/>
              <a:t>FEDER</a:t>
            </a:r>
          </a:p>
          <a:p>
            <a:pPr lvl="1"/>
            <a:endParaRPr lang="es-ES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pPr algn="l"/>
            <a:r>
              <a:rPr lang="es-ES" dirty="0" err="1" smtClean="0"/>
              <a:t>Éléments</a:t>
            </a:r>
            <a:r>
              <a:rPr lang="es-ES" dirty="0" smtClean="0"/>
              <a:t> </a:t>
            </a:r>
            <a:r>
              <a:rPr lang="es-ES" dirty="0" err="1" smtClean="0"/>
              <a:t>spéciaux</a:t>
            </a:r>
            <a:endParaRPr lang="es-ES" dirty="0"/>
          </a:p>
        </p:txBody>
      </p:sp>
      <p:pic>
        <p:nvPicPr>
          <p:cNvPr id="5" name="4 Imagen" descr="Valla temporal - GPS Tourism.JPG"/>
          <p:cNvPicPr>
            <a:picLocks noChangeAspect="1"/>
          </p:cNvPicPr>
          <p:nvPr/>
        </p:nvPicPr>
        <p:blipFill>
          <a:blip r:embed="rId3" cstate="print"/>
          <a:srcRect l="12201" t="9051" b="17451"/>
          <a:stretch>
            <a:fillRect/>
          </a:stretch>
        </p:blipFill>
        <p:spPr>
          <a:xfrm>
            <a:off x="683568" y="1484784"/>
            <a:ext cx="7308304" cy="458846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pPr algn="l"/>
            <a:r>
              <a:rPr lang="es-ES" dirty="0" smtClean="0"/>
              <a:t>Et </a:t>
            </a:r>
            <a:r>
              <a:rPr lang="es-ES" dirty="0" err="1" smtClean="0"/>
              <a:t>ne</a:t>
            </a:r>
            <a:r>
              <a:rPr lang="es-ES" dirty="0" smtClean="0"/>
              <a:t> </a:t>
            </a:r>
            <a:r>
              <a:rPr lang="es-ES" dirty="0" err="1" smtClean="0"/>
              <a:t>pas</a:t>
            </a:r>
            <a:r>
              <a:rPr lang="es-ES" dirty="0" smtClean="0"/>
              <a:t> </a:t>
            </a:r>
            <a:r>
              <a:rPr lang="es-ES" dirty="0" err="1" smtClean="0"/>
              <a:t>oublier</a:t>
            </a:r>
            <a:r>
              <a:rPr lang="es-ES" dirty="0" smtClean="0"/>
              <a:t> les </a:t>
            </a:r>
            <a:r>
              <a:rPr lang="es-ES" dirty="0" err="1" smtClean="0"/>
              <a:t>réseaux</a:t>
            </a:r>
            <a:r>
              <a:rPr lang="es-ES" dirty="0" smtClean="0"/>
              <a:t> </a:t>
            </a:r>
            <a:r>
              <a:rPr lang="es-ES" dirty="0" err="1" smtClean="0"/>
              <a:t>sociaux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99792" y="2852936"/>
            <a:ext cx="3816424" cy="187220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s-ES" dirty="0"/>
          </a:p>
          <a:p>
            <a:pPr algn="ctr">
              <a:buNone/>
            </a:pPr>
            <a:r>
              <a:rPr lang="es-ES" sz="4000" b="1" dirty="0"/>
              <a:t>#POCTEFA</a:t>
            </a:r>
          </a:p>
          <a:p>
            <a:pPr algn="ctr">
              <a:buNone/>
            </a:pPr>
            <a:r>
              <a:rPr lang="es-ES" sz="4000" b="1" dirty="0"/>
              <a:t>@</a:t>
            </a:r>
            <a:r>
              <a:rPr lang="es-ES" sz="4000" b="1" dirty="0" err="1"/>
              <a:t>ctppoctefa</a:t>
            </a:r>
            <a:endParaRPr lang="es-ES" sz="4000" b="1" dirty="0"/>
          </a:p>
        </p:txBody>
      </p:sp>
      <p:pic>
        <p:nvPicPr>
          <p:cNvPr id="4098" name="Picture 2" descr="D:\Paola\Desktop\F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916832"/>
            <a:ext cx="1080120" cy="1080120"/>
          </a:xfrm>
          <a:prstGeom prst="rect">
            <a:avLst/>
          </a:prstGeom>
          <a:noFill/>
        </p:spPr>
      </p:pic>
      <p:pic>
        <p:nvPicPr>
          <p:cNvPr id="4099" name="Picture 3" descr="D:\Paola\Desktop\Twitter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844824"/>
            <a:ext cx="1226393" cy="1226393"/>
          </a:xfrm>
          <a:prstGeom prst="rect">
            <a:avLst/>
          </a:prstGeom>
          <a:noFill/>
        </p:spPr>
      </p:pic>
      <p:pic>
        <p:nvPicPr>
          <p:cNvPr id="4100" name="Picture 4" descr="D:\Paola\Desktop\linkedin-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2060848"/>
            <a:ext cx="946423" cy="946423"/>
          </a:xfrm>
          <a:prstGeom prst="rect">
            <a:avLst/>
          </a:prstGeom>
          <a:noFill/>
        </p:spPr>
      </p:pic>
      <p:pic>
        <p:nvPicPr>
          <p:cNvPr id="4101" name="Picture 5" descr="D:\Paola\Desktop\youtub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1988840"/>
            <a:ext cx="1008112" cy="1008112"/>
          </a:xfrm>
          <a:prstGeom prst="rect">
            <a:avLst/>
          </a:prstGeom>
          <a:noFill/>
        </p:spPr>
      </p:pic>
      <p:pic>
        <p:nvPicPr>
          <p:cNvPr id="4102" name="Picture 6" descr="D:\Paola\Desktop\Flickr-ico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952" y="2060848"/>
            <a:ext cx="864096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1979712" y="4365104"/>
            <a:ext cx="532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tx2"/>
                </a:solidFill>
                <a:latin typeface="Century Gothic" pitchFamily="34" charset="0"/>
              </a:rPr>
              <a:t>www.poctefa.eu</a:t>
            </a:r>
          </a:p>
          <a:p>
            <a:pPr algn="ctr"/>
            <a:r>
              <a:rPr lang="es-ES" sz="3200" dirty="0">
                <a:solidFill>
                  <a:schemeClr val="tx2"/>
                </a:solidFill>
                <a:latin typeface="Century Gothic" pitchFamily="34" charset="0"/>
              </a:rPr>
              <a:t>info@poctefa.eu</a:t>
            </a:r>
          </a:p>
          <a:p>
            <a:pPr algn="ctr"/>
            <a:r>
              <a:rPr lang="es-ES" sz="3200" dirty="0">
                <a:solidFill>
                  <a:schemeClr val="tx2"/>
                </a:solidFill>
                <a:latin typeface="Century Gothic" pitchFamily="34" charset="0"/>
              </a:rPr>
              <a:t>#POCTEFA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0" y="1772816"/>
            <a:ext cx="9144000" cy="230425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835696" y="2564904"/>
            <a:ext cx="54726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Century Gothic" pitchFamily="34" charset="0"/>
              </a:rPr>
              <a:t>Gracias | </a:t>
            </a:r>
            <a:r>
              <a:rPr lang="es-ES" sz="4800" dirty="0" err="1">
                <a:solidFill>
                  <a:schemeClr val="bg1"/>
                </a:solidFill>
                <a:latin typeface="Century Gothic" pitchFamily="34" charset="0"/>
              </a:rPr>
              <a:t>Merci</a:t>
            </a:r>
            <a:endParaRPr lang="es-ES" sz="48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grpSp>
        <p:nvGrpSpPr>
          <p:cNvPr id="13" name="12 Grupo"/>
          <p:cNvGrpSpPr/>
          <p:nvPr/>
        </p:nvGrpSpPr>
        <p:grpSpPr>
          <a:xfrm>
            <a:off x="1979712" y="6165304"/>
            <a:ext cx="5616624" cy="369332"/>
            <a:chOff x="395536" y="6165304"/>
            <a:chExt cx="5616624" cy="369332"/>
          </a:xfrm>
        </p:grpSpPr>
        <p:sp>
          <p:nvSpPr>
            <p:cNvPr id="5" name="4 CuadroTexto"/>
            <p:cNvSpPr txBox="1"/>
            <p:nvPr/>
          </p:nvSpPr>
          <p:spPr>
            <a:xfrm>
              <a:off x="395536" y="6165304"/>
              <a:ext cx="561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/>
                <a:t>Síguenos en | </a:t>
              </a:r>
              <a:r>
                <a:rPr lang="es-ES" dirty="0" err="1"/>
                <a:t>Suivez-nous</a:t>
              </a:r>
              <a:r>
                <a:rPr lang="es-ES" dirty="0"/>
                <a:t> sur                         @</a:t>
              </a:r>
              <a:r>
                <a:rPr lang="es-ES" dirty="0" err="1"/>
                <a:t>ctppoctefa</a:t>
              </a:r>
              <a:endParaRPr lang="es-ES" dirty="0"/>
            </a:p>
          </p:txBody>
        </p:sp>
        <p:pic>
          <p:nvPicPr>
            <p:cNvPr id="6" name="5 Imagen" descr="1000px-F_icon.sv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47864" y="6237312"/>
              <a:ext cx="216024" cy="216024"/>
            </a:xfrm>
            <a:prstGeom prst="rect">
              <a:avLst/>
            </a:prstGeom>
          </p:spPr>
        </p:pic>
        <p:pic>
          <p:nvPicPr>
            <p:cNvPr id="7" name="6 Imagen" descr="twitter-icon-square-logo-preview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5896" y="6237312"/>
              <a:ext cx="216024" cy="216024"/>
            </a:xfrm>
            <a:prstGeom prst="rect">
              <a:avLst/>
            </a:prstGeom>
          </p:spPr>
        </p:pic>
        <p:pic>
          <p:nvPicPr>
            <p:cNvPr id="8" name="7 Imagen" descr="square-linkedin-512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23928" y="6237312"/>
              <a:ext cx="226458" cy="226458"/>
            </a:xfrm>
            <a:prstGeom prst="rect">
              <a:avLst/>
            </a:prstGeom>
          </p:spPr>
        </p:pic>
        <p:pic>
          <p:nvPicPr>
            <p:cNvPr id="9" name="8 Imagen" descr="Youtube_logo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11960" y="6237312"/>
              <a:ext cx="220108" cy="20847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2540</TotalTime>
  <Words>876</Words>
  <Application>Microsoft Office PowerPoint</Application>
  <PresentationFormat>Presentación en pantalla (4:3)</PresentationFormat>
  <Paragraphs>126</Paragraphs>
  <Slides>21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21</vt:i4>
      </vt:variant>
    </vt:vector>
  </HeadingPairs>
  <TitlesOfParts>
    <vt:vector size="23" baseType="lpstr">
      <vt:lpstr>Tema de Office</vt:lpstr>
      <vt:lpstr>Diseño personalizado</vt:lpstr>
      <vt:lpstr>Diapositiva 1</vt:lpstr>
      <vt:lpstr>Diapositiva 2</vt:lpstr>
      <vt:lpstr>Quelles sont les obligations de communication ?</vt:lpstr>
      <vt:lpstr>Obligation:</vt:lpstr>
      <vt:lpstr>Logo du projet et logo POCTEFA</vt:lpstr>
      <vt:lpstr>Uso correcto del logotipo:</vt:lpstr>
      <vt:lpstr>Los elementos fundamentales:</vt:lpstr>
      <vt:lpstr>1. Événement avec les médias 2. Communiqué de presse </vt:lpstr>
      <vt:lpstr>3. Affiche</vt:lpstr>
      <vt:lpstr>3. Affiche</vt:lpstr>
      <vt:lpstr>3. Affiche</vt:lpstr>
      <vt:lpstr>4. Communication interne</vt:lpstr>
      <vt:lpstr>5. Declaration POCTEFA</vt:lpstr>
      <vt:lpstr>6. Site web des bénéficiaires</vt:lpstr>
      <vt:lpstr>6. Site web des bénéficiaires</vt:lpstr>
      <vt:lpstr>Diapositiva 16</vt:lpstr>
      <vt:lpstr>Site web du projet</vt:lpstr>
      <vt:lpstr>Éléments spéciaux</vt:lpstr>
      <vt:lpstr>Éléments spéciaux</vt:lpstr>
      <vt:lpstr>Et ne pas oublier les réseaux sociaux</vt:lpstr>
      <vt:lpstr>Diapositiva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Calibri 44</dc:title>
  <dc:creator>IGOA</dc:creator>
  <cp:lastModifiedBy>Usuario</cp:lastModifiedBy>
  <cp:revision>243</cp:revision>
  <dcterms:created xsi:type="dcterms:W3CDTF">2014-10-08T09:06:41Z</dcterms:created>
  <dcterms:modified xsi:type="dcterms:W3CDTF">2020-03-11T16:31:06Z</dcterms:modified>
</cp:coreProperties>
</file>