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0"/>
  </p:notesMasterIdLst>
  <p:handoutMasterIdLst>
    <p:handoutMasterId r:id="rId21"/>
  </p:handoutMasterIdLst>
  <p:sldIdLst>
    <p:sldId id="281" r:id="rId3"/>
    <p:sldId id="309" r:id="rId4"/>
    <p:sldId id="306" r:id="rId5"/>
    <p:sldId id="307" r:id="rId6"/>
    <p:sldId id="298" r:id="rId7"/>
    <p:sldId id="308" r:id="rId8"/>
    <p:sldId id="310" r:id="rId9"/>
    <p:sldId id="315" r:id="rId10"/>
    <p:sldId id="316" r:id="rId11"/>
    <p:sldId id="314" r:id="rId12"/>
    <p:sldId id="322" r:id="rId13"/>
    <p:sldId id="317" r:id="rId14"/>
    <p:sldId id="301" r:id="rId15"/>
    <p:sldId id="318" r:id="rId16"/>
    <p:sldId id="319" r:id="rId17"/>
    <p:sldId id="320" r:id="rId18"/>
    <p:sldId id="273"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647"/>
    <a:srgbClr val="E33663"/>
    <a:srgbClr val="003399"/>
    <a:srgbClr val="8A898C"/>
    <a:srgbClr val="98C222"/>
    <a:srgbClr val="FDC60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3333" autoAdjust="0"/>
  </p:normalViewPr>
  <p:slideViewPr>
    <p:cSldViewPr>
      <p:cViewPr>
        <p:scale>
          <a:sx n="100" d="100"/>
          <a:sy n="100" d="100"/>
        </p:scale>
        <p:origin x="-1308"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78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162E04-603A-4606-BDA1-BA28B92C1975}" type="datetimeFigureOut">
              <a:rPr lang="es-ES" smtClean="0"/>
              <a:pPr/>
              <a:t>11/03/2020</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350B83-4C7E-4DB5-B275-1A28248E59E8}" type="slidenum">
              <a:rPr lang="es-ES" smtClean="0"/>
              <a:pPr/>
              <a:t>‹Nº›</a:t>
            </a:fld>
            <a:endParaRPr lang="es-ES"/>
          </a:p>
        </p:txBody>
      </p:sp>
    </p:spTree>
    <p:extLst>
      <p:ext uri="{BB962C8B-B14F-4D97-AF65-F5344CB8AC3E}">
        <p14:creationId xmlns:p14="http://schemas.microsoft.com/office/powerpoint/2010/main" xmlns="" val="2501994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C9A95A-F388-4558-8B06-7C1E75EB483F}" type="datetimeFigureOut">
              <a:rPr lang="es-ES" smtClean="0"/>
              <a:pPr/>
              <a:t>11/03/2020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DD42A-7DB6-44AF-9FCD-A29871A63920}" type="slidenum">
              <a:rPr lang="es-ES" smtClean="0"/>
              <a:pPr/>
              <a:t>‹Nº›</a:t>
            </a:fld>
            <a:endParaRPr lang="es-ES"/>
          </a:p>
        </p:txBody>
      </p:sp>
    </p:spTree>
    <p:extLst>
      <p:ext uri="{BB962C8B-B14F-4D97-AF65-F5344CB8AC3E}">
        <p14:creationId xmlns:p14="http://schemas.microsoft.com/office/powerpoint/2010/main" xmlns="" val="237408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smtClean="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Dar la enhorabuena por la programación.</a:t>
            </a:r>
          </a:p>
          <a:p>
            <a:endParaRPr lang="es-ES" dirty="0" smtClean="0"/>
          </a:p>
          <a:p>
            <a:r>
              <a:rPr lang="es-ES" dirty="0" smtClean="0"/>
              <a:t>Ahora se pueden poner a trabajar, recordando entre otros su compromiso con los indicadores, que han quedado recogidos en su Formulario de candidatura (en unos minutos veremos dónde exactamente y, lo mejor, un truco para sacarlos rápidamente).</a:t>
            </a:r>
          </a:p>
          <a:p>
            <a:endParaRPr lang="es-ES" dirty="0" smtClean="0"/>
          </a:p>
          <a:p>
            <a:endParaRPr lang="es-ES" dirty="0" smtClean="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Nos referimos a aquellos indicadores que en su día cumplimentaron en el Formulario de candidatura para lo que se ayudaron de la GUÍA DE INDICADORES, guía que les seguirá siendo de utilidad a lo largo de la vida del proyecto.</a:t>
            </a:r>
          </a:p>
          <a:p>
            <a:endParaRPr lang="es-ES" dirty="0" smtClean="0"/>
          </a:p>
          <a:p>
            <a:r>
              <a:rPr lang="es-ES" dirty="0" smtClean="0"/>
              <a:t>Les recomendamos</a:t>
            </a:r>
            <a:r>
              <a:rPr lang="es-ES" baseline="0" dirty="0" smtClean="0"/>
              <a:t> por lo tanto que no la pierdan de vista. Toda la información sobre los indicadores específicos del Programa POCTEFA se encuentra en esta Guía.</a:t>
            </a:r>
          </a:p>
          <a:p>
            <a:endParaRPr lang="es-ES" baseline="0" dirty="0" smtClean="0"/>
          </a:p>
          <a:p>
            <a:r>
              <a:rPr lang="es-ES" baseline="0" dirty="0" smtClean="0"/>
              <a:t>Está disponible para su descarga en el mismo sitio que el mismo de guías a las que hoy se va a hacer referencia: en www.poctefa.eu apartado DOCUMENTOS/GUÍAS</a:t>
            </a:r>
            <a:endParaRPr lang="es-ES" dirty="0" smtClean="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No nos vamos a meter en teoría sobre qué es un indicador.</a:t>
            </a:r>
          </a:p>
          <a:p>
            <a:endParaRPr lang="es-ES" baseline="0" dirty="0" smtClean="0"/>
          </a:p>
          <a:p>
            <a:r>
              <a:rPr lang="es-ES" baseline="0" dirty="0" smtClean="0"/>
              <a:t>Lo que sí os podemos asegurar es que los indicadores, los entregables de los que hablaremos esta tarde, etc. nos ayudan a medir entre otros la ejecución del proyecto</a:t>
            </a:r>
            <a:r>
              <a:rPr lang="es-ES" dirty="0" smtClean="0"/>
              <a:t>.</a:t>
            </a:r>
          </a:p>
          <a:p>
            <a:endParaRPr lang="es-ES" baseline="0" dirty="0" smtClean="0"/>
          </a:p>
          <a:p>
            <a:r>
              <a:rPr lang="es-ES" baseline="0" dirty="0" smtClean="0"/>
              <a:t>Es un termómetro que se pone a los proyectos 2 veces al año:</a:t>
            </a:r>
            <a:r>
              <a:rPr lang="es-ES" dirty="0" smtClean="0"/>
              <a:t> en la DECLARACIÓN DE GASTOS Y DE FINANCIACIÓN DE LA OPERACIÓN y en la TAREA ESTADO ANUAL DE INDICADORES,</a:t>
            </a:r>
            <a:r>
              <a:rPr lang="es-ES" baseline="0" dirty="0" smtClean="0"/>
              <a:t> momento en el que ese validan por nuestra entidad.</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None/>
            </a:pPr>
            <a:r>
              <a:rPr lang="es-ES" sz="1200" dirty="0" smtClean="0"/>
              <a:t>Para lo que éstas deben</a:t>
            </a:r>
            <a:r>
              <a:rPr lang="es-ES" sz="1200" baseline="0" dirty="0" smtClean="0"/>
              <a:t> </a:t>
            </a:r>
            <a:r>
              <a:rPr lang="es-ES" sz="1200" dirty="0" smtClean="0"/>
              <a:t>ser </a:t>
            </a:r>
            <a:r>
              <a:rPr lang="es-ES" sz="1200" b="1" dirty="0" smtClean="0"/>
              <a:t>conocedoras</a:t>
            </a:r>
            <a:r>
              <a:rPr lang="es-ES" sz="1200" dirty="0" smtClean="0"/>
              <a:t> de los</a:t>
            </a:r>
            <a:r>
              <a:rPr lang="es-ES" sz="1200" baseline="0" dirty="0" smtClean="0"/>
              <a:t> </a:t>
            </a:r>
            <a:r>
              <a:rPr lang="es-ES" sz="1200" dirty="0" smtClean="0"/>
              <a:t>objetivos a alcanzar para ir</a:t>
            </a:r>
            <a:r>
              <a:rPr lang="es-ES" sz="1200" baseline="0" dirty="0" smtClean="0"/>
              <a:t> </a:t>
            </a:r>
            <a:r>
              <a:rPr lang="es-ES" sz="1200" b="1" dirty="0" smtClean="0"/>
              <a:t>recabando documentación</a:t>
            </a:r>
            <a:r>
              <a:rPr lang="es-ES" sz="1200" b="1" baseline="0" dirty="0" smtClean="0"/>
              <a:t> </a:t>
            </a:r>
            <a:r>
              <a:rPr lang="es-ES" sz="1200" dirty="0" smtClean="0"/>
              <a:t>que lo justifique.</a:t>
            </a:r>
          </a:p>
          <a:p>
            <a:pPr>
              <a:buNone/>
            </a:pPr>
            <a:endParaRPr lang="es-ES" dirty="0" smtClean="0"/>
          </a:p>
          <a:p>
            <a:r>
              <a:rPr lang="es-ES" dirty="0" smtClean="0"/>
              <a:t>Nuestra recomendación a los Jefes</a:t>
            </a:r>
            <a:r>
              <a:rPr lang="es-ES" baseline="0" dirty="0" smtClean="0"/>
              <a:t> de fila es que, desde este mismo momento, si no lo han hecho aún, hagan un CUADRO DE MANDO de los indicadores, para anticiparse a los 2 momentos al año en los que ya hemos adelantado que se va a medir el avance en el alcance de los indicadores.</a:t>
            </a:r>
          </a:p>
          <a:p>
            <a:endParaRPr lang="es-ES" baseline="0" dirty="0" smtClean="0"/>
          </a:p>
          <a:p>
            <a:r>
              <a:rPr lang="es-ES" baseline="0" dirty="0" smtClean="0"/>
              <a:t>Un cuadro de mando que llevará a todas las reuniones con sus socios para que todos sean conscientes de los compromisos adquiridos, para lo que deberán cooperar y tener siempre en mente la documentación a elaborar/recabar para justificar el alcance de los indicadores.</a:t>
            </a:r>
          </a:p>
          <a:p>
            <a:endParaRPr lang="es-ES" baseline="0" dirty="0" smtClean="0"/>
          </a:p>
          <a:p>
            <a:r>
              <a:rPr lang="es-ES" baseline="0" dirty="0" smtClean="0"/>
              <a:t>EJEMPLO: 1R1 “Acuerdos establecidos entre empresas y centros de investigación que han derivado en el desarrollo de productos comercializables”: LOS ACUERDOS.</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Nuestra recomendación a los Jefes</a:t>
            </a:r>
            <a:r>
              <a:rPr lang="es-ES" baseline="0" dirty="0" smtClean="0"/>
              <a:t> de fila es que, desde este mismo momento, si no lo han hecho aún, hagan un CUADRO DE MANDO de los indicadores, para anticiparse a los 2 momentos al año en los que ya hemos adelantado que se va a medir el avance en el alcance de esto.</a:t>
            </a:r>
          </a:p>
          <a:p>
            <a:endParaRPr lang="es-ES" baseline="0" dirty="0" smtClean="0"/>
          </a:p>
          <a:p>
            <a:r>
              <a:rPr lang="es-ES" baseline="0" dirty="0" smtClean="0"/>
              <a:t>Un cuadro de mando que llevará a todas las reuniones con sus socios para que todos sean conscientes de los compromisos adquiridos, para lo que deberán cooperar.</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Nuestra recomendación a los Jefes</a:t>
            </a:r>
            <a:r>
              <a:rPr lang="es-ES" baseline="0" dirty="0" smtClean="0"/>
              <a:t> de fila es que, desde este mismo momento, si no lo han hecho aún, hagan un CUADRO DE MANDO de los indicadores, para anticiparse a los 2 momentos al año en los que ya hemos adelantado que se va a medir el avance en el alcance de esto.</a:t>
            </a:r>
          </a:p>
          <a:p>
            <a:endParaRPr lang="es-ES" baseline="0" dirty="0" smtClean="0"/>
          </a:p>
          <a:p>
            <a:r>
              <a:rPr lang="es-ES" baseline="0" dirty="0" smtClean="0"/>
              <a:t>Un cuadro de mando que llevará a todas las reuniones con sus socios para que todos sean conscientes de los compromisos adquiridos, para lo que deberán cooperar.</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Especificar</a:t>
            </a:r>
            <a:r>
              <a:rPr lang="es-ES" baseline="0" dirty="0" smtClean="0"/>
              <a:t> que esta tarea que hemos creado para ver de un vistazo rápido los indicadores se corresponde con una de las tareas relacionadas con indicadores que hay que hacer una vez al año: TAREA ESTADO ANUAL DE INDICADORES.</a:t>
            </a:r>
          </a:p>
          <a:p>
            <a:r>
              <a:rPr lang="es-ES" baseline="0" dirty="0" smtClean="0"/>
              <a:t>En realidad es como si ya tuvieran la plantilla del examen que se les va a hacer cada año.</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Y</a:t>
            </a:r>
            <a:r>
              <a:rPr lang="es-ES" baseline="0" dirty="0" smtClean="0"/>
              <a:t> ahora, para las  y los más rezagados, un breve repaso, ya con este cuadro de mando, de las tipologías de indicadores.</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Hacer</a:t>
            </a:r>
            <a:r>
              <a:rPr lang="es-ES" baseline="0" dirty="0" smtClean="0"/>
              <a:t> breve repaso.</a:t>
            </a:r>
          </a:p>
          <a:p>
            <a:r>
              <a:rPr lang="es-ES" baseline="0" dirty="0" smtClean="0"/>
              <a:t>El truco para ver si son del </a:t>
            </a:r>
            <a:r>
              <a:rPr lang="es-ES" baseline="0" dirty="0" err="1" smtClean="0"/>
              <a:t>Prorgama</a:t>
            </a:r>
            <a:r>
              <a:rPr lang="es-ES" baseline="0" dirty="0" smtClean="0"/>
              <a:t> es que aparecen con el código delante. En esos casos siempre tienen una ficha específica en la GUÍA DE INDICADORES.</a:t>
            </a:r>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Aquí</a:t>
            </a:r>
            <a:r>
              <a:rPr lang="es-ES" baseline="0" dirty="0" smtClean="0"/>
              <a:t> explicar bien todo:</a:t>
            </a:r>
          </a:p>
          <a:p>
            <a:r>
              <a:rPr lang="es-ES" dirty="0" smtClean="0"/>
              <a:t>- SIEMPRE QUE INDIQUEN UN ALCANCE SUPERIOR A 0 tienen que aportar una explicación clara y documentación</a:t>
            </a:r>
          </a:p>
          <a:p>
            <a:pPr>
              <a:buFontTx/>
              <a:buChar char="-"/>
            </a:pPr>
            <a:r>
              <a:rPr lang="es-ES" dirty="0" smtClean="0"/>
              <a:t>NO PONER DECIMALES. Si hago una mesa no voy a poner un 0,3 sino 1 cuando esté la unidad.</a:t>
            </a:r>
          </a:p>
          <a:p>
            <a:pPr>
              <a:buFontTx/>
              <a:buNone/>
            </a:pPr>
            <a:r>
              <a:rPr lang="es-ES" dirty="0" smtClean="0"/>
              <a:t>- ETC.</a:t>
            </a:r>
          </a:p>
          <a:p>
            <a:endParaRPr lang="es-ES" dirty="0"/>
          </a:p>
        </p:txBody>
      </p:sp>
      <p:sp>
        <p:nvSpPr>
          <p:cNvPr id="4" name="3 Marcador de número de diapositiva"/>
          <p:cNvSpPr>
            <a:spLocks noGrp="1"/>
          </p:cNvSpPr>
          <p:nvPr>
            <p:ph type="sldNum" sz="quarter" idx="10"/>
          </p:nvPr>
        </p:nvSpPr>
        <p:spPr/>
        <p:txBody>
          <a:bodyPr/>
          <a:lstStyle/>
          <a:p>
            <a:fld id="{220DD42A-7DB6-44AF-9FCD-A29871A63920}" type="slidenum">
              <a:rPr lang="es-ES" smtClean="0"/>
              <a:pPr/>
              <a:t>14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73832"/>
            <a:ext cx="8229600" cy="1143000"/>
          </a:xfrm>
        </p:spPr>
        <p:txBody>
          <a:bodyPr>
            <a:noAutofit/>
          </a:bodyPr>
          <a:lstStyle>
            <a:lvl1pPr>
              <a:defRPr sz="4000" b="1" i="0" baseline="0">
                <a:solidFill>
                  <a:srgbClr val="002060"/>
                </a:solidFill>
                <a:latin typeface="Century Gothic"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457200" y="1999381"/>
            <a:ext cx="8229600" cy="4165923"/>
          </a:xfrm>
        </p:spPr>
        <p:txBody>
          <a:bodyPr/>
          <a:lstStyle>
            <a:lvl1pPr>
              <a:defRPr baseline="0">
                <a:solidFill>
                  <a:srgbClr val="002060"/>
                </a:solidFill>
                <a:latin typeface="Century Gothic" pitchFamily="34" charset="0"/>
              </a:defRPr>
            </a:lvl1pPr>
            <a:lvl2pPr>
              <a:buFont typeface="Wingdings" pitchFamily="2" charset="2"/>
              <a:buChar char="ü"/>
              <a:defRPr baseline="0">
                <a:solidFill>
                  <a:srgbClr val="002060"/>
                </a:solidFill>
                <a:latin typeface="Century Gothic" pitchFamily="34" charset="0"/>
              </a:defRPr>
            </a:lvl2pPr>
            <a:lvl3pPr>
              <a:defRPr>
                <a:solidFill>
                  <a:srgbClr val="002060"/>
                </a:solidFill>
                <a:latin typeface="Century Gothic" pitchFamily="34" charset="0"/>
              </a:defRPr>
            </a:lvl3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cxnSp>
        <p:nvCxnSpPr>
          <p:cNvPr id="7" name="6 Conector recto"/>
          <p:cNvCxnSpPr/>
          <p:nvPr userDrawn="1"/>
        </p:nvCxnSpPr>
        <p:spPr>
          <a:xfrm>
            <a:off x="0" y="6237312"/>
            <a:ext cx="5904656" cy="0"/>
          </a:xfrm>
          <a:prstGeom prst="line">
            <a:avLst/>
          </a:prstGeom>
          <a:ln w="12700" cap="rnd">
            <a:solidFill>
              <a:srgbClr val="003399"/>
            </a:solidFill>
            <a:prstDash val="solid"/>
            <a:round/>
          </a:ln>
        </p:spPr>
        <p:style>
          <a:lnRef idx="1">
            <a:schemeClr val="accent1"/>
          </a:lnRef>
          <a:fillRef idx="0">
            <a:schemeClr val="accent1"/>
          </a:fillRef>
          <a:effectRef idx="0">
            <a:schemeClr val="accent1"/>
          </a:effectRef>
          <a:fontRef idx="minor">
            <a:schemeClr val="tx1"/>
          </a:fontRef>
        </p:style>
      </p:cxnSp>
      <p:sp>
        <p:nvSpPr>
          <p:cNvPr id="10" name="9 Rectángulo"/>
          <p:cNvSpPr/>
          <p:nvPr userDrawn="1"/>
        </p:nvSpPr>
        <p:spPr>
          <a:xfrm>
            <a:off x="1" y="116632"/>
            <a:ext cx="9144000"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100" b="1" dirty="0" err="1" smtClean="0">
                <a:solidFill>
                  <a:schemeClr val="bg1"/>
                </a:solidFill>
                <a:latin typeface="Century Gothic" pitchFamily="34" charset="0"/>
              </a:rPr>
              <a:t>Interreg</a:t>
            </a:r>
            <a:r>
              <a:rPr lang="es-ES" sz="1100" b="1" dirty="0" smtClean="0">
                <a:solidFill>
                  <a:schemeClr val="bg1"/>
                </a:solidFill>
                <a:latin typeface="Century Gothic" pitchFamily="34" charset="0"/>
              </a:rPr>
              <a:t> V-A España –</a:t>
            </a:r>
            <a:r>
              <a:rPr lang="es-ES" sz="1100" b="1" baseline="0" dirty="0" smtClean="0">
                <a:solidFill>
                  <a:schemeClr val="bg1"/>
                </a:solidFill>
                <a:latin typeface="Century Gothic" pitchFamily="34" charset="0"/>
              </a:rPr>
              <a:t> Francia - Andorra (</a:t>
            </a:r>
            <a:r>
              <a:rPr lang="es-ES" sz="1100" b="1" dirty="0" smtClean="0">
                <a:solidFill>
                  <a:schemeClr val="bg1"/>
                </a:solidFill>
                <a:latin typeface="Century Gothic" pitchFamily="34" charset="0"/>
              </a:rPr>
              <a:t>POCTEFA 2014-2020) | </a:t>
            </a:r>
            <a:r>
              <a:rPr lang="es-ES" sz="1100" b="1" dirty="0" err="1" smtClean="0">
                <a:solidFill>
                  <a:schemeClr val="tx2"/>
                </a:solidFill>
                <a:latin typeface="Century Gothic" pitchFamily="34" charset="0"/>
              </a:rPr>
              <a:t>Interreg</a:t>
            </a:r>
            <a:r>
              <a:rPr lang="es-ES" sz="1100" b="1" baseline="0" dirty="0" smtClean="0">
                <a:solidFill>
                  <a:schemeClr val="tx2"/>
                </a:solidFill>
                <a:latin typeface="Century Gothic" pitchFamily="34" charset="0"/>
              </a:rPr>
              <a:t> V-A </a:t>
            </a:r>
            <a:r>
              <a:rPr lang="es-ES" sz="1100" b="1" baseline="0" dirty="0" err="1" smtClean="0">
                <a:solidFill>
                  <a:schemeClr val="tx2"/>
                </a:solidFill>
                <a:latin typeface="Century Gothic" pitchFamily="34" charset="0"/>
              </a:rPr>
              <a:t>Espagne</a:t>
            </a:r>
            <a:r>
              <a:rPr lang="es-ES" sz="1100" b="1" baseline="0" dirty="0" smtClean="0">
                <a:solidFill>
                  <a:schemeClr val="tx2"/>
                </a:solidFill>
                <a:latin typeface="Century Gothic" pitchFamily="34" charset="0"/>
              </a:rPr>
              <a:t> – France - </a:t>
            </a:r>
            <a:r>
              <a:rPr lang="es-ES" sz="1100" b="1" baseline="0" dirty="0" err="1" smtClean="0">
                <a:solidFill>
                  <a:schemeClr val="tx2"/>
                </a:solidFill>
                <a:latin typeface="Century Gothic" pitchFamily="34" charset="0"/>
              </a:rPr>
              <a:t>Andorre</a:t>
            </a:r>
            <a:r>
              <a:rPr lang="es-ES" sz="1100" b="1" baseline="0" dirty="0" smtClean="0">
                <a:solidFill>
                  <a:schemeClr val="tx2"/>
                </a:solidFill>
                <a:latin typeface="Century Gothic" pitchFamily="34" charset="0"/>
              </a:rPr>
              <a:t> (</a:t>
            </a:r>
            <a:r>
              <a:rPr lang="es-ES" sz="1100" b="1" dirty="0" smtClean="0">
                <a:solidFill>
                  <a:schemeClr val="tx2"/>
                </a:solidFill>
                <a:latin typeface="Century Gothic" pitchFamily="34" charset="0"/>
              </a:rPr>
              <a:t>POCTEFA 2014-2020)</a:t>
            </a:r>
            <a:endParaRPr lang="es-ES" sz="1100" b="1" dirty="0" smtClean="0">
              <a:solidFill>
                <a:srgbClr val="E33663"/>
              </a:solidFill>
              <a:latin typeface="Century Gothic" pitchFamily="34" charset="0"/>
            </a:endParaRPr>
          </a:p>
        </p:txBody>
      </p:sp>
      <p:sp>
        <p:nvSpPr>
          <p:cNvPr id="12" name="11 CuadroTexto"/>
          <p:cNvSpPr txBox="1"/>
          <p:nvPr userDrawn="1"/>
        </p:nvSpPr>
        <p:spPr>
          <a:xfrm>
            <a:off x="-36512" y="6402814"/>
            <a:ext cx="8496944"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1" kern="1200" dirty="0" smtClean="0">
                <a:solidFill>
                  <a:srgbClr val="002060"/>
                </a:solidFill>
                <a:latin typeface="Century Gothic" pitchFamily="34" charset="0"/>
                <a:ea typeface="+mn-ea"/>
                <a:cs typeface="+mn-cs"/>
              </a:rPr>
              <a:t>Programa financiado por el FEDER/ </a:t>
            </a:r>
            <a:r>
              <a:rPr lang="es-ES" sz="1400" b="1" kern="1200" dirty="0" err="1" smtClean="0">
                <a:solidFill>
                  <a:schemeClr val="tx2"/>
                </a:solidFill>
                <a:latin typeface="Century Gothic" pitchFamily="34" charset="0"/>
                <a:ea typeface="+mn-ea"/>
                <a:cs typeface="+mn-cs"/>
              </a:rPr>
              <a:t>Programme</a:t>
            </a:r>
            <a:r>
              <a:rPr lang="es-ES" sz="1400" b="1" kern="1200" dirty="0" smtClean="0">
                <a:solidFill>
                  <a:schemeClr val="tx2"/>
                </a:solidFill>
                <a:latin typeface="Century Gothic" pitchFamily="34" charset="0"/>
                <a:ea typeface="+mn-ea"/>
                <a:cs typeface="+mn-cs"/>
              </a:rPr>
              <a:t> </a:t>
            </a:r>
            <a:r>
              <a:rPr lang="es-ES" sz="1400" b="1" kern="1200" dirty="0" err="1" smtClean="0">
                <a:solidFill>
                  <a:schemeClr val="tx2"/>
                </a:solidFill>
                <a:latin typeface="Century Gothic" pitchFamily="34" charset="0"/>
                <a:ea typeface="+mn-ea"/>
                <a:cs typeface="+mn-cs"/>
              </a:rPr>
              <a:t>financé</a:t>
            </a:r>
            <a:r>
              <a:rPr lang="es-ES" sz="1400" b="1" kern="1200" dirty="0" smtClean="0">
                <a:solidFill>
                  <a:schemeClr val="tx2"/>
                </a:solidFill>
                <a:latin typeface="Century Gothic" pitchFamily="34" charset="0"/>
                <a:ea typeface="+mn-ea"/>
                <a:cs typeface="+mn-cs"/>
              </a:rPr>
              <a:t> par le FEDER</a:t>
            </a:r>
          </a:p>
        </p:txBody>
      </p:sp>
      <p:pic>
        <p:nvPicPr>
          <p:cNvPr id="11" name="10 Imagen" descr="logo-interreg-poctefa-RGB.jpg"/>
          <p:cNvPicPr>
            <a:picLocks noChangeAspect="1"/>
          </p:cNvPicPr>
          <p:nvPr userDrawn="1"/>
        </p:nvPicPr>
        <p:blipFill>
          <a:blip r:embed="rId2" cstate="print"/>
          <a:stretch>
            <a:fillRect/>
          </a:stretch>
        </p:blipFill>
        <p:spPr>
          <a:xfrm>
            <a:off x="6804248" y="6170524"/>
            <a:ext cx="1872208" cy="6460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AEE731F-ED35-47F3-AD34-41BC5D7F4934}" type="slidenum">
              <a:rPr lang="es-ES" smtClean="0"/>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FF96D57-B394-40DA-A2BD-24C357FA6F27}" type="datetimeFigureOut">
              <a:rPr lang="es-ES" smtClean="0"/>
              <a:pPr/>
              <a:t>11/03/2020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BC8CBA1-C125-4F00-97E2-87334DC26ED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C43A0-1637-4390-937E-F141F383F720}" type="datetimeFigureOut">
              <a:rPr lang="es-ES" smtClean="0"/>
              <a:pPr/>
              <a:t>11/03/2020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E731F-ED35-47F3-AD34-41BC5D7F4934}"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96D57-B394-40DA-A2BD-24C357FA6F27}" type="datetimeFigureOut">
              <a:rPr lang="es-ES" smtClean="0"/>
              <a:pPr/>
              <a:t>11/03/2020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8CBA1-C125-4F00-97E2-87334DC26ED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0" y="332656"/>
            <a:ext cx="9144000" cy="15841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p:cNvPicPr>
            <a:picLocks noChangeAspect="1" noChangeArrowheads="1"/>
          </p:cNvPicPr>
          <p:nvPr/>
        </p:nvPicPr>
        <p:blipFill>
          <a:blip r:embed="rId3" cstate="print"/>
          <a:srcRect l="20372" t="40969" r="16432" b="8829"/>
          <a:stretch>
            <a:fillRect/>
          </a:stretch>
        </p:blipFill>
        <p:spPr bwMode="auto">
          <a:xfrm>
            <a:off x="1259632" y="2148622"/>
            <a:ext cx="6480720" cy="3088941"/>
          </a:xfrm>
          <a:prstGeom prst="rect">
            <a:avLst/>
          </a:prstGeom>
          <a:noFill/>
          <a:ln w="9525">
            <a:noFill/>
            <a:miter lim="800000"/>
            <a:headEnd/>
            <a:tailEnd/>
          </a:ln>
        </p:spPr>
      </p:pic>
      <p:sp>
        <p:nvSpPr>
          <p:cNvPr id="7" name="6 CuadroTexto"/>
          <p:cNvSpPr txBox="1"/>
          <p:nvPr/>
        </p:nvSpPr>
        <p:spPr>
          <a:xfrm>
            <a:off x="35496" y="500479"/>
            <a:ext cx="9108504" cy="1046440"/>
          </a:xfrm>
          <a:prstGeom prst="rect">
            <a:avLst/>
          </a:prstGeom>
          <a:noFill/>
        </p:spPr>
        <p:txBody>
          <a:bodyPr wrap="square" rtlCol="0">
            <a:spAutoFit/>
          </a:bodyPr>
          <a:lstStyle/>
          <a:p>
            <a:pPr algn="ctr"/>
            <a:r>
              <a:rPr lang="fr-FR" sz="3100" b="1" dirty="0" err="1" smtClean="0">
                <a:solidFill>
                  <a:srgbClr val="E33663"/>
                </a:solidFill>
                <a:latin typeface="Century Gothic" pitchFamily="34" charset="0"/>
              </a:rPr>
              <a:t>Interreg</a:t>
            </a:r>
            <a:r>
              <a:rPr lang="fr-FR" sz="3100" b="1" dirty="0" smtClean="0">
                <a:solidFill>
                  <a:srgbClr val="E33663"/>
                </a:solidFill>
                <a:latin typeface="Century Gothic" pitchFamily="34" charset="0"/>
              </a:rPr>
              <a:t> V-A Espagne, France, Andorre (POCTEFA 2014-2020)  </a:t>
            </a:r>
          </a:p>
        </p:txBody>
      </p:sp>
      <p:sp>
        <p:nvSpPr>
          <p:cNvPr id="9" name="8 Rectángulo"/>
          <p:cNvSpPr/>
          <p:nvPr/>
        </p:nvSpPr>
        <p:spPr>
          <a:xfrm>
            <a:off x="-5053" y="6093296"/>
            <a:ext cx="9149053" cy="57606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err="1" smtClean="0">
                <a:solidFill>
                  <a:srgbClr val="E33663"/>
                </a:solidFill>
                <a:latin typeface="Century Gothic" pitchFamily="34" charset="0"/>
              </a:rPr>
              <a:t>Webminario</a:t>
            </a:r>
            <a:r>
              <a:rPr lang="fr-FR" sz="3000" b="1" dirty="0" smtClean="0">
                <a:solidFill>
                  <a:srgbClr val="E33663"/>
                </a:solidFill>
                <a:latin typeface="Century Gothic" pitchFamily="34" charset="0"/>
              </a:rPr>
              <a:t>, </a:t>
            </a:r>
            <a:r>
              <a:rPr lang="fr-FR" sz="3000" b="1" dirty="0" smtClean="0">
                <a:solidFill>
                  <a:srgbClr val="E33663"/>
                </a:solidFill>
                <a:latin typeface="Century Gothic" pitchFamily="34" charset="0"/>
              </a:rPr>
              <a:t>12 de marzo de 2020</a:t>
            </a:r>
            <a:endParaRPr lang="fr-FR" sz="3000" b="1" dirty="0">
              <a:solidFill>
                <a:srgbClr val="E33663"/>
              </a:solidFill>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467544" y="2636912"/>
            <a:ext cx="8229600" cy="1143000"/>
          </a:xfrm>
        </p:spPr>
        <p:txBody>
          <a:bodyPr/>
          <a:lstStyle/>
          <a:p>
            <a:r>
              <a:rPr lang="es-ES" dirty="0" smtClean="0"/>
              <a:t>INDICADORES</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lstStyle/>
          <a:p>
            <a:r>
              <a:rPr lang="es-ES" dirty="0" smtClean="0"/>
              <a:t>PROYECTOS COMPROMETIDOS CON LOS INDICADORES</a:t>
            </a:r>
            <a:endParaRPr lang="es-ES" dirty="0"/>
          </a:p>
        </p:txBody>
      </p:sp>
      <p:sp>
        <p:nvSpPr>
          <p:cNvPr id="9" name="8 Marcador de contenido"/>
          <p:cNvSpPr>
            <a:spLocks noGrp="1"/>
          </p:cNvSpPr>
          <p:nvPr>
            <p:ph idx="1"/>
          </p:nvPr>
        </p:nvSpPr>
        <p:spPr>
          <a:xfrm>
            <a:off x="5364088" y="2636912"/>
            <a:ext cx="4139952" cy="4680520"/>
          </a:xfrm>
        </p:spPr>
        <p:txBody>
          <a:bodyPr>
            <a:noAutofit/>
          </a:bodyPr>
          <a:lstStyle/>
          <a:p>
            <a:pPr>
              <a:buNone/>
            </a:pPr>
            <a:endParaRPr lang="es-ES" sz="3000" dirty="0" smtClean="0"/>
          </a:p>
          <a:p>
            <a:pPr>
              <a:buNone/>
            </a:pPr>
            <a:r>
              <a:rPr lang="es-ES" sz="3000" dirty="0" smtClean="0"/>
              <a:t>Recogidos en el</a:t>
            </a:r>
          </a:p>
          <a:p>
            <a:pPr>
              <a:buNone/>
            </a:pPr>
            <a:r>
              <a:rPr lang="es-ES" sz="3000" dirty="0" smtClean="0"/>
              <a:t>Formulario de</a:t>
            </a:r>
          </a:p>
          <a:p>
            <a:pPr>
              <a:buNone/>
            </a:pPr>
            <a:r>
              <a:rPr lang="es-ES" sz="3000" dirty="0" smtClean="0"/>
              <a:t>candidatura.</a:t>
            </a:r>
          </a:p>
          <a:p>
            <a:endParaRPr lang="es-ES" dirty="0" smtClean="0"/>
          </a:p>
          <a:p>
            <a:pPr>
              <a:buNone/>
            </a:pPr>
            <a:endParaRPr lang="es-ES" dirty="0" smtClean="0"/>
          </a:p>
          <a:p>
            <a:pPr>
              <a:buNone/>
            </a:pPr>
            <a:endParaRPr lang="es-ES" dirty="0" smtClean="0"/>
          </a:p>
        </p:txBody>
      </p:sp>
      <p:pic>
        <p:nvPicPr>
          <p:cNvPr id="5" name="Picture 2" descr="Manos sosteniendo corazón Foto gratis"/>
          <p:cNvPicPr>
            <a:picLocks noChangeAspect="1" noChangeArrowheads="1"/>
          </p:cNvPicPr>
          <p:nvPr/>
        </p:nvPicPr>
        <p:blipFill>
          <a:blip r:embed="rId3" cstate="print"/>
          <a:srcRect/>
          <a:stretch>
            <a:fillRect/>
          </a:stretch>
        </p:blipFill>
        <p:spPr bwMode="auto">
          <a:xfrm>
            <a:off x="323528" y="2420888"/>
            <a:ext cx="4648228" cy="33123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60" name="Picture 8"/>
          <p:cNvPicPr>
            <a:picLocks noChangeAspect="1" noChangeArrowheads="1"/>
          </p:cNvPicPr>
          <p:nvPr/>
        </p:nvPicPr>
        <p:blipFill>
          <a:blip r:embed="rId3" cstate="print"/>
          <a:srcRect/>
          <a:stretch>
            <a:fillRect/>
          </a:stretch>
        </p:blipFill>
        <p:spPr bwMode="auto">
          <a:xfrm>
            <a:off x="174501" y="1340768"/>
            <a:ext cx="4181475" cy="4705350"/>
          </a:xfrm>
          <a:prstGeom prst="rect">
            <a:avLst/>
          </a:prstGeom>
          <a:noFill/>
          <a:ln w="9525">
            <a:noFill/>
            <a:miter lim="800000"/>
            <a:headEnd/>
            <a:tailEnd/>
          </a:ln>
        </p:spPr>
      </p:pic>
      <p:sp>
        <p:nvSpPr>
          <p:cNvPr id="8" name="7 Título"/>
          <p:cNvSpPr>
            <a:spLocks noGrp="1"/>
          </p:cNvSpPr>
          <p:nvPr>
            <p:ph type="title"/>
          </p:nvPr>
        </p:nvSpPr>
        <p:spPr/>
        <p:txBody>
          <a:bodyPr/>
          <a:lstStyle/>
          <a:p>
            <a:r>
              <a:rPr lang="es-ES" dirty="0" smtClean="0"/>
              <a:t>GUÍA DE INDICADORES</a:t>
            </a:r>
            <a:endParaRPr lang="es-ES" dirty="0"/>
          </a:p>
        </p:txBody>
      </p:sp>
      <p:sp>
        <p:nvSpPr>
          <p:cNvPr id="9" name="8 Marcador de contenido"/>
          <p:cNvSpPr>
            <a:spLocks noGrp="1"/>
          </p:cNvSpPr>
          <p:nvPr>
            <p:ph idx="1"/>
          </p:nvPr>
        </p:nvSpPr>
        <p:spPr>
          <a:xfrm>
            <a:off x="539552" y="1700808"/>
            <a:ext cx="7416824" cy="4680520"/>
          </a:xfrm>
        </p:spPr>
        <p:txBody>
          <a:bodyPr vert="horz" lIns="91440" tIns="45720" rIns="91440" bIns="45720" rtlCol="0">
            <a:noAutofit/>
          </a:bodyPr>
          <a:lstStyle/>
          <a:p>
            <a:pPr>
              <a:buFont typeface="Arial" pitchFamily="34" charset="0"/>
              <a:buNone/>
            </a:pPr>
            <a:endParaRPr lang="es-ES" dirty="0" smtClean="0"/>
          </a:p>
          <a:p>
            <a:pPr>
              <a:buFont typeface="Arial" pitchFamily="34" charset="0"/>
              <a:buNone/>
            </a:pPr>
            <a:endParaRPr lang="es-ES" dirty="0" smtClean="0"/>
          </a:p>
        </p:txBody>
      </p:sp>
      <p:sp>
        <p:nvSpPr>
          <p:cNvPr id="7" name="8 Marcador de contenido"/>
          <p:cNvSpPr txBox="1">
            <a:spLocks/>
          </p:cNvSpPr>
          <p:nvPr/>
        </p:nvSpPr>
        <p:spPr>
          <a:xfrm>
            <a:off x="4067944" y="1772816"/>
            <a:ext cx="4824536" cy="252028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3000" dirty="0" smtClean="0">
              <a:solidFill>
                <a:srgbClr val="002060"/>
              </a:solidFill>
              <a:latin typeface="Century Gothic" pitchFamily="34" charset="0"/>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3000" dirty="0" smtClean="0">
                <a:solidFill>
                  <a:srgbClr val="002060"/>
                </a:solidFill>
                <a:latin typeface="Century Gothic" pitchFamily="34" charset="0"/>
              </a:rPr>
              <a:t>Guía de indicadores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s-ES" sz="800" dirty="0" smtClean="0">
              <a:solidFill>
                <a:srgbClr val="002060"/>
              </a:solidFill>
              <a:latin typeface="Century Gothic" pitchFamily="34" charset="0"/>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3000" noProof="0" dirty="0" smtClean="0">
                <a:solidFill>
                  <a:srgbClr val="002060"/>
                </a:solidFill>
                <a:latin typeface="Century Gothic" pitchFamily="34" charset="0"/>
              </a:rPr>
              <a:t>¡No hay que perderla</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3000" dirty="0" smtClean="0">
                <a:solidFill>
                  <a:srgbClr val="002060"/>
                </a:solidFill>
                <a:latin typeface="Century Gothic" pitchFamily="34" charset="0"/>
              </a:rPr>
              <a:t>d</a:t>
            </a:r>
            <a:r>
              <a:rPr lang="es-ES" sz="3000" noProof="0" dirty="0" smtClean="0">
                <a:solidFill>
                  <a:srgbClr val="002060"/>
                </a:solidFill>
                <a:latin typeface="Century Gothic" pitchFamily="34" charset="0"/>
              </a:rPr>
              <a:t>e vista!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000" b="0" i="0" u="none" strike="noStrike" kern="1200" cap="none" spc="0" normalizeH="0" baseline="0" dirty="0" smtClean="0">
              <a:ln>
                <a:noFill/>
              </a:ln>
              <a:solidFill>
                <a:srgbClr val="002060"/>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000" b="0" i="0" u="none" strike="noStrike" kern="1200" cap="none" spc="0" normalizeH="0" baseline="0" noProof="0" dirty="0" smtClean="0">
              <a:ln>
                <a:noFill/>
              </a:ln>
              <a:solidFill>
                <a:srgbClr val="002060"/>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ES" sz="3200" b="0" i="0" u="none" strike="noStrike" kern="1200" cap="none" spc="0" normalizeH="0" baseline="0" noProof="0" dirty="0" smtClean="0">
              <a:ln>
                <a:noFill/>
              </a:ln>
              <a:solidFill>
                <a:srgbClr val="002060"/>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200" b="0" i="0" u="none" strike="noStrike" kern="1200" cap="none" spc="0" normalizeH="0" baseline="0" noProof="0" dirty="0" smtClean="0">
              <a:ln>
                <a:noFill/>
              </a:ln>
              <a:solidFill>
                <a:srgbClr val="002060"/>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200" b="0" i="0" u="none" strike="noStrike" kern="1200" cap="none" spc="0" normalizeH="0" baseline="0" noProof="0" dirty="0" smtClean="0">
              <a:ln>
                <a:noFill/>
              </a:ln>
              <a:solidFill>
                <a:srgbClr val="002060"/>
              </a:solidFill>
              <a:effectLst/>
              <a:uLnTx/>
              <a:uFillTx/>
              <a:latin typeface="Century Gothic" pitchFamily="34" charset="0"/>
              <a:ea typeface="+mn-ea"/>
              <a:cs typeface="+mn-cs"/>
            </a:endParaRPr>
          </a:p>
        </p:txBody>
      </p:sp>
      <p:pic>
        <p:nvPicPr>
          <p:cNvPr id="1027" name="Picture 3"/>
          <p:cNvPicPr>
            <a:picLocks noChangeAspect="1" noChangeArrowheads="1"/>
          </p:cNvPicPr>
          <p:nvPr/>
        </p:nvPicPr>
        <p:blipFill>
          <a:blip r:embed="rId4" cstate="print"/>
          <a:srcRect/>
          <a:stretch>
            <a:fillRect/>
          </a:stretch>
        </p:blipFill>
        <p:spPr bwMode="auto">
          <a:xfrm>
            <a:off x="4139952" y="4293096"/>
            <a:ext cx="4176464" cy="1589206"/>
          </a:xfrm>
          <a:prstGeom prst="rect">
            <a:avLst/>
          </a:prstGeom>
          <a:noFill/>
          <a:ln w="9525">
            <a:noFill/>
            <a:miter lim="800000"/>
            <a:headEnd/>
            <a:tailEnd/>
          </a:ln>
        </p:spPr>
      </p:pic>
      <p:sp>
        <p:nvSpPr>
          <p:cNvPr id="10" name="9 Rectángulo"/>
          <p:cNvSpPr/>
          <p:nvPr/>
        </p:nvSpPr>
        <p:spPr>
          <a:xfrm>
            <a:off x="6660232" y="5157192"/>
            <a:ext cx="504056" cy="72008"/>
          </a:xfrm>
          <a:prstGeom prst="rect">
            <a:avLst/>
          </a:prstGeom>
          <a:noFill/>
          <a:ln w="19050">
            <a:solidFill>
              <a:srgbClr val="EA66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6660232" y="4869160"/>
            <a:ext cx="216024" cy="144016"/>
          </a:xfrm>
          <a:prstGeom prst="rect">
            <a:avLst/>
          </a:prstGeom>
          <a:noFill/>
          <a:ln w="19050">
            <a:solidFill>
              <a:srgbClr val="EA66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a:off x="4211960" y="4293096"/>
            <a:ext cx="288032" cy="144016"/>
          </a:xfrm>
          <a:prstGeom prst="rect">
            <a:avLst/>
          </a:prstGeom>
          <a:noFill/>
          <a:ln w="19050">
            <a:solidFill>
              <a:srgbClr val="EA66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32048" y="701824"/>
            <a:ext cx="10116616" cy="1143000"/>
          </a:xfrm>
        </p:spPr>
        <p:txBody>
          <a:bodyPr/>
          <a:lstStyle/>
          <a:p>
            <a:r>
              <a:rPr lang="es-ES" dirty="0" smtClean="0"/>
              <a:t>MIDEN LA</a:t>
            </a:r>
            <a:br>
              <a:rPr lang="es-ES" dirty="0" smtClean="0"/>
            </a:br>
            <a:r>
              <a:rPr lang="es-ES" dirty="0" smtClean="0"/>
              <a:t>EJECUCIÓN/ALCANCE</a:t>
            </a:r>
            <a:endParaRPr lang="es-ES" dirty="0"/>
          </a:p>
        </p:txBody>
      </p:sp>
      <p:sp>
        <p:nvSpPr>
          <p:cNvPr id="5" name="4 Marcador de contenido"/>
          <p:cNvSpPr>
            <a:spLocks noGrp="1"/>
          </p:cNvSpPr>
          <p:nvPr>
            <p:ph idx="1"/>
          </p:nvPr>
        </p:nvSpPr>
        <p:spPr>
          <a:xfrm>
            <a:off x="457200" y="2143397"/>
            <a:ext cx="6347048" cy="4165923"/>
          </a:xfrm>
        </p:spPr>
        <p:txBody>
          <a:bodyPr>
            <a:normAutofit/>
          </a:bodyPr>
          <a:lstStyle/>
          <a:p>
            <a:pPr>
              <a:buNone/>
            </a:pPr>
            <a:r>
              <a:rPr lang="es-ES" sz="3000" dirty="0" smtClean="0"/>
              <a:t>Indicadores,</a:t>
            </a:r>
          </a:p>
          <a:p>
            <a:pPr>
              <a:buNone/>
            </a:pPr>
            <a:r>
              <a:rPr lang="es-ES" sz="3000" dirty="0" smtClean="0"/>
              <a:t>entregables,</a:t>
            </a:r>
          </a:p>
          <a:p>
            <a:pPr>
              <a:buNone/>
            </a:pPr>
            <a:r>
              <a:rPr lang="es-ES" sz="3000" dirty="0" smtClean="0"/>
              <a:t>etc. </a:t>
            </a:r>
            <a:r>
              <a:rPr lang="es-ES" sz="3000" b="1" dirty="0" smtClean="0"/>
              <a:t>miden</a:t>
            </a:r>
            <a:r>
              <a:rPr lang="es-ES" sz="3000" dirty="0" smtClean="0"/>
              <a:t> la</a:t>
            </a:r>
          </a:p>
          <a:p>
            <a:pPr>
              <a:buNone/>
            </a:pPr>
            <a:r>
              <a:rPr lang="es-ES" sz="3000" dirty="0" smtClean="0"/>
              <a:t>ejecución.</a:t>
            </a:r>
          </a:p>
          <a:p>
            <a:pPr>
              <a:buNone/>
            </a:pPr>
            <a:endParaRPr lang="es-ES" sz="1400" dirty="0" smtClean="0"/>
          </a:p>
          <a:p>
            <a:pPr>
              <a:buNone/>
            </a:pPr>
            <a:r>
              <a:rPr lang="es-ES" sz="3000" dirty="0" smtClean="0"/>
              <a:t>Se controlan</a:t>
            </a:r>
          </a:p>
          <a:p>
            <a:pPr>
              <a:buNone/>
            </a:pPr>
            <a:r>
              <a:rPr lang="es-ES" sz="3000" b="1" dirty="0" smtClean="0"/>
              <a:t>2 veces al año</a:t>
            </a:r>
            <a:r>
              <a:rPr lang="es-ES" sz="3000" dirty="0" smtClean="0"/>
              <a:t>. </a:t>
            </a:r>
          </a:p>
          <a:p>
            <a:pPr>
              <a:buNone/>
            </a:pPr>
            <a:endParaRPr lang="es-ES" dirty="0" smtClean="0"/>
          </a:p>
          <a:p>
            <a:endParaRPr lang="es-ES" dirty="0"/>
          </a:p>
        </p:txBody>
      </p:sp>
      <p:pic>
        <p:nvPicPr>
          <p:cNvPr id="9221" name="Picture 5"/>
          <p:cNvPicPr>
            <a:picLocks noChangeAspect="1" noChangeArrowheads="1"/>
          </p:cNvPicPr>
          <p:nvPr/>
        </p:nvPicPr>
        <p:blipFill>
          <a:blip r:embed="rId3" cstate="print"/>
          <a:srcRect/>
          <a:stretch>
            <a:fillRect/>
          </a:stretch>
        </p:blipFill>
        <p:spPr bwMode="auto">
          <a:xfrm>
            <a:off x="3384209" y="1988840"/>
            <a:ext cx="5508271" cy="38903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323528" y="2791469"/>
            <a:ext cx="4680520" cy="3949899"/>
          </a:xfrm>
        </p:spPr>
        <p:txBody>
          <a:bodyPr>
            <a:normAutofit/>
          </a:bodyPr>
          <a:lstStyle/>
          <a:p>
            <a:pPr>
              <a:buNone/>
            </a:pPr>
            <a:r>
              <a:rPr lang="es-ES" sz="3000" b="1" dirty="0" smtClean="0"/>
              <a:t>Lidera el Jefe de fila</a:t>
            </a:r>
            <a:r>
              <a:rPr lang="es-ES" sz="3000" dirty="0" smtClean="0"/>
              <a:t>,</a:t>
            </a:r>
          </a:p>
          <a:p>
            <a:pPr>
              <a:buNone/>
            </a:pPr>
            <a:r>
              <a:rPr lang="es-ES" sz="3000" dirty="0" smtClean="0"/>
              <a:t>que necesita de la</a:t>
            </a:r>
          </a:p>
          <a:p>
            <a:pPr>
              <a:buNone/>
            </a:pPr>
            <a:r>
              <a:rPr lang="es-ES" sz="3000" dirty="0" smtClean="0"/>
              <a:t>ayuda/</a:t>
            </a:r>
            <a:r>
              <a:rPr lang="es-ES" sz="3000" b="1" dirty="0" smtClean="0"/>
              <a:t>cooperación </a:t>
            </a:r>
            <a:r>
              <a:rPr lang="es-ES" sz="3000" dirty="0" smtClean="0"/>
              <a:t>del</a:t>
            </a:r>
          </a:p>
          <a:p>
            <a:pPr>
              <a:buNone/>
            </a:pPr>
            <a:r>
              <a:rPr lang="es-ES" sz="3000" dirty="0" smtClean="0"/>
              <a:t>resto de entidades</a:t>
            </a:r>
          </a:p>
          <a:p>
            <a:pPr>
              <a:buNone/>
            </a:pPr>
            <a:r>
              <a:rPr lang="es-ES" sz="3000" dirty="0" smtClean="0"/>
              <a:t>socias del proyecto.</a:t>
            </a:r>
          </a:p>
        </p:txBody>
      </p:sp>
      <p:sp>
        <p:nvSpPr>
          <p:cNvPr id="5" name="4 Título"/>
          <p:cNvSpPr>
            <a:spLocks noGrp="1"/>
          </p:cNvSpPr>
          <p:nvPr>
            <p:ph type="title"/>
          </p:nvPr>
        </p:nvSpPr>
        <p:spPr/>
        <p:txBody>
          <a:bodyPr/>
          <a:lstStyle/>
          <a:p>
            <a:r>
              <a:rPr lang="es-ES" dirty="0" smtClean="0"/>
              <a:t>RECOMENDACIÓN:</a:t>
            </a:r>
            <a:br>
              <a:rPr lang="es-ES" dirty="0" smtClean="0"/>
            </a:br>
            <a:r>
              <a:rPr lang="es-ES" dirty="0" smtClean="0"/>
              <a:t>CUADRO DE MANDO</a:t>
            </a:r>
            <a:endParaRPr lang="es-ES" dirty="0"/>
          </a:p>
        </p:txBody>
      </p:sp>
      <p:pic>
        <p:nvPicPr>
          <p:cNvPr id="55298" name="Picture 2" descr="Equipo médico en la consulta Foto gratis"/>
          <p:cNvPicPr>
            <a:picLocks noChangeAspect="1" noChangeArrowheads="1"/>
          </p:cNvPicPr>
          <p:nvPr/>
        </p:nvPicPr>
        <p:blipFill>
          <a:blip r:embed="rId3" cstate="print"/>
          <a:srcRect/>
          <a:stretch>
            <a:fillRect/>
          </a:stretch>
        </p:blipFill>
        <p:spPr bwMode="auto">
          <a:xfrm>
            <a:off x="4860032" y="2780928"/>
            <a:ext cx="3999639" cy="266429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67544" y="2204864"/>
            <a:ext cx="5112568" cy="4165923"/>
          </a:xfrm>
        </p:spPr>
        <p:txBody>
          <a:bodyPr>
            <a:normAutofit fontScale="92500" lnSpcReduction="20000"/>
          </a:bodyPr>
          <a:lstStyle/>
          <a:p>
            <a:pPr>
              <a:buNone/>
            </a:pPr>
            <a:r>
              <a:rPr lang="es-ES" sz="3000" dirty="0" smtClean="0"/>
              <a:t>2 opciones,</a:t>
            </a:r>
          </a:p>
          <a:p>
            <a:pPr>
              <a:buNone/>
            </a:pPr>
            <a:r>
              <a:rPr lang="es-ES" sz="3000" dirty="0" smtClean="0"/>
              <a:t>una larga y otra corta:</a:t>
            </a:r>
          </a:p>
          <a:p>
            <a:pPr>
              <a:buNone/>
            </a:pPr>
            <a:endParaRPr lang="es-ES" sz="3000" dirty="0" smtClean="0"/>
          </a:p>
          <a:p>
            <a:pPr>
              <a:buNone/>
            </a:pPr>
            <a:r>
              <a:rPr lang="es-ES" sz="3000" dirty="0" smtClean="0"/>
              <a:t>1)Excel </a:t>
            </a:r>
            <a:r>
              <a:rPr lang="es-ES" sz="3000" b="1" dirty="0" smtClean="0"/>
              <a:t>extrayendo a mano </a:t>
            </a:r>
            <a:r>
              <a:rPr lang="es-ES" sz="3000" dirty="0" smtClean="0"/>
              <a:t>los indicadores de resultado del Formulario de candidatura (</a:t>
            </a:r>
            <a:r>
              <a:rPr lang="es-ES" sz="3000" b="1" dirty="0" smtClean="0"/>
              <a:t>C.2.1</a:t>
            </a:r>
            <a:r>
              <a:rPr lang="es-ES" sz="3000" dirty="0" smtClean="0"/>
              <a:t>) y los de productividad de las realizaciones del Plan de acción (</a:t>
            </a:r>
            <a:r>
              <a:rPr lang="es-ES" sz="3000" b="1" dirty="0" smtClean="0"/>
              <a:t>C.5</a:t>
            </a:r>
            <a:r>
              <a:rPr lang="es-ES" sz="3000" dirty="0" smtClean="0"/>
              <a:t>)</a:t>
            </a:r>
            <a:endParaRPr lang="es-ES" sz="3000" dirty="0"/>
          </a:p>
        </p:txBody>
      </p:sp>
      <p:sp>
        <p:nvSpPr>
          <p:cNvPr id="5" name="4 Título"/>
          <p:cNvSpPr>
            <a:spLocks noGrp="1"/>
          </p:cNvSpPr>
          <p:nvPr>
            <p:ph type="title"/>
          </p:nvPr>
        </p:nvSpPr>
        <p:spPr/>
        <p:txBody>
          <a:bodyPr/>
          <a:lstStyle/>
          <a:p>
            <a:r>
              <a:rPr lang="es-ES" dirty="0" smtClean="0"/>
              <a:t>CÓMO HACER UN</a:t>
            </a:r>
            <a:br>
              <a:rPr lang="es-ES" dirty="0" smtClean="0"/>
            </a:br>
            <a:r>
              <a:rPr lang="es-ES" dirty="0" smtClean="0"/>
              <a:t>CUADRO DE MANDO EXPRÉS</a:t>
            </a:r>
            <a:endParaRPr lang="es-ES" dirty="0"/>
          </a:p>
        </p:txBody>
      </p:sp>
      <p:pic>
        <p:nvPicPr>
          <p:cNvPr id="2050" name="Picture 2"/>
          <p:cNvPicPr>
            <a:picLocks noChangeAspect="1" noChangeArrowheads="1"/>
          </p:cNvPicPr>
          <p:nvPr/>
        </p:nvPicPr>
        <p:blipFill>
          <a:blip r:embed="rId3" cstate="print"/>
          <a:srcRect/>
          <a:stretch>
            <a:fillRect/>
          </a:stretch>
        </p:blipFill>
        <p:spPr bwMode="auto">
          <a:xfrm>
            <a:off x="5652120" y="3789040"/>
            <a:ext cx="313372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CÓMO HACER UN</a:t>
            </a:r>
            <a:br>
              <a:rPr lang="es-ES" dirty="0" smtClean="0"/>
            </a:br>
            <a:r>
              <a:rPr lang="es-ES" dirty="0" smtClean="0"/>
              <a:t>CUADRO DE MANDO EXPRÉS</a:t>
            </a:r>
            <a:endParaRPr lang="es-ES" dirty="0"/>
          </a:p>
        </p:txBody>
      </p:sp>
      <p:sp>
        <p:nvSpPr>
          <p:cNvPr id="9" name="3 Marcador de contenido"/>
          <p:cNvSpPr>
            <a:spLocks noGrp="1"/>
          </p:cNvSpPr>
          <p:nvPr>
            <p:ph idx="1"/>
          </p:nvPr>
        </p:nvSpPr>
        <p:spPr>
          <a:xfrm>
            <a:off x="457200" y="2359421"/>
            <a:ext cx="8229600" cy="1789659"/>
          </a:xfrm>
        </p:spPr>
        <p:txBody>
          <a:bodyPr>
            <a:normAutofit/>
          </a:bodyPr>
          <a:lstStyle/>
          <a:p>
            <a:pPr>
              <a:buNone/>
            </a:pPr>
            <a:r>
              <a:rPr lang="es-ES" dirty="0" smtClean="0"/>
              <a:t>2) Creando la tarea </a:t>
            </a:r>
            <a:r>
              <a:rPr lang="es-ES" b="1" dirty="0" smtClean="0"/>
              <a:t>“Estado anual de indicadores” </a:t>
            </a:r>
            <a:r>
              <a:rPr lang="es-ES" dirty="0" smtClean="0"/>
              <a:t>obtendremos de manera rápida nuestro compromiso con éstos.</a:t>
            </a:r>
          </a:p>
          <a:p>
            <a:pPr>
              <a:buNone/>
            </a:pPr>
            <a:endParaRPr lang="es-ES" dirty="0"/>
          </a:p>
        </p:txBody>
      </p:sp>
      <p:pic>
        <p:nvPicPr>
          <p:cNvPr id="10" name="Picture 3"/>
          <p:cNvPicPr>
            <a:picLocks noChangeAspect="1" noChangeArrowheads="1"/>
          </p:cNvPicPr>
          <p:nvPr/>
        </p:nvPicPr>
        <p:blipFill>
          <a:blip r:embed="rId3" cstate="print"/>
          <a:srcRect/>
          <a:stretch>
            <a:fillRect/>
          </a:stretch>
        </p:blipFill>
        <p:spPr bwMode="auto">
          <a:xfrm>
            <a:off x="3491880" y="4654649"/>
            <a:ext cx="904875" cy="790575"/>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rcRect/>
          <a:stretch>
            <a:fillRect/>
          </a:stretch>
        </p:blipFill>
        <p:spPr bwMode="auto">
          <a:xfrm>
            <a:off x="4572000" y="4871442"/>
            <a:ext cx="885825" cy="285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¡MAGIA!</a:t>
            </a:r>
            <a:endParaRPr lang="es-ES" dirty="0"/>
          </a:p>
        </p:txBody>
      </p:sp>
      <p:pic>
        <p:nvPicPr>
          <p:cNvPr id="67588" name="Picture 4" descr="Resultado de imagen de MAGIA PNG"/>
          <p:cNvPicPr>
            <a:picLocks noChangeAspect="1" noChangeArrowheads="1"/>
          </p:cNvPicPr>
          <p:nvPr/>
        </p:nvPicPr>
        <p:blipFill>
          <a:blip r:embed="rId3" cstate="print"/>
          <a:srcRect/>
          <a:stretch>
            <a:fillRect/>
          </a:stretch>
        </p:blipFill>
        <p:spPr bwMode="auto">
          <a:xfrm>
            <a:off x="2555776" y="1700808"/>
            <a:ext cx="4361285" cy="422059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CUADRO DE MANDO EXPRÉS</a:t>
            </a:r>
            <a:endParaRPr lang="es-ES" dirty="0"/>
          </a:p>
        </p:txBody>
      </p:sp>
      <p:pic>
        <p:nvPicPr>
          <p:cNvPr id="60418" name="Picture 2"/>
          <p:cNvPicPr>
            <a:picLocks noChangeAspect="1" noChangeArrowheads="1"/>
          </p:cNvPicPr>
          <p:nvPr/>
        </p:nvPicPr>
        <p:blipFill>
          <a:blip r:embed="rId3" cstate="print"/>
          <a:srcRect/>
          <a:stretch>
            <a:fillRect/>
          </a:stretch>
        </p:blipFill>
        <p:spPr bwMode="auto">
          <a:xfrm>
            <a:off x="6545552" y="2708920"/>
            <a:ext cx="1842872" cy="1944216"/>
          </a:xfrm>
          <a:prstGeom prst="rect">
            <a:avLst/>
          </a:prstGeom>
          <a:noFill/>
          <a:ln w="9525">
            <a:noFill/>
            <a:miter lim="800000"/>
            <a:headEnd/>
            <a:tailEnd/>
          </a:ln>
        </p:spPr>
      </p:pic>
      <p:pic>
        <p:nvPicPr>
          <p:cNvPr id="60419" name="Picture 3"/>
          <p:cNvPicPr>
            <a:picLocks noChangeAspect="1" noChangeArrowheads="1"/>
          </p:cNvPicPr>
          <p:nvPr/>
        </p:nvPicPr>
        <p:blipFill>
          <a:blip r:embed="rId4" cstate="print"/>
          <a:srcRect/>
          <a:stretch>
            <a:fillRect/>
          </a:stretch>
        </p:blipFill>
        <p:spPr bwMode="auto">
          <a:xfrm>
            <a:off x="6588224" y="4835901"/>
            <a:ext cx="1872208" cy="393299"/>
          </a:xfrm>
          <a:prstGeom prst="rect">
            <a:avLst/>
          </a:prstGeom>
          <a:noFill/>
          <a:ln w="9525">
            <a:noFill/>
            <a:miter lim="800000"/>
            <a:headEnd/>
            <a:tailEnd/>
          </a:ln>
        </p:spPr>
      </p:pic>
      <p:pic>
        <p:nvPicPr>
          <p:cNvPr id="8" name="Picture 6" descr="Resultado de imagen de alegria medicos"/>
          <p:cNvPicPr>
            <a:picLocks noChangeAspect="1" noChangeArrowheads="1"/>
          </p:cNvPicPr>
          <p:nvPr/>
        </p:nvPicPr>
        <p:blipFill>
          <a:blip r:embed="rId5" cstate="print"/>
          <a:srcRect/>
          <a:stretch>
            <a:fillRect/>
          </a:stretch>
        </p:blipFill>
        <p:spPr bwMode="auto">
          <a:xfrm>
            <a:off x="1259632" y="2420888"/>
            <a:ext cx="3529103" cy="316835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1061864"/>
            <a:ext cx="8229600" cy="1143000"/>
          </a:xfrm>
        </p:spPr>
        <p:txBody>
          <a:bodyPr/>
          <a:lstStyle/>
          <a:p>
            <a:r>
              <a:rPr lang="es-ES" dirty="0" smtClean="0"/>
              <a:t>RECORDATORIO EXPRÉS TIPOLOGÍAS INDICADORES</a:t>
            </a:r>
            <a:endParaRPr lang="es-ES" dirty="0"/>
          </a:p>
        </p:txBody>
      </p:sp>
      <p:pic>
        <p:nvPicPr>
          <p:cNvPr id="2050" name="Picture 2" descr="Resultado de imagen de medicamento png"/>
          <p:cNvPicPr>
            <a:picLocks noChangeAspect="1" noChangeArrowheads="1"/>
          </p:cNvPicPr>
          <p:nvPr/>
        </p:nvPicPr>
        <p:blipFill>
          <a:blip r:embed="rId3" cstate="print"/>
          <a:srcRect/>
          <a:stretch>
            <a:fillRect/>
          </a:stretch>
        </p:blipFill>
        <p:spPr bwMode="auto">
          <a:xfrm>
            <a:off x="2078160" y="2492896"/>
            <a:ext cx="4726088" cy="3456796"/>
          </a:xfrm>
          <a:prstGeom prst="rect">
            <a:avLst/>
          </a:prstGeom>
          <a:noFill/>
        </p:spPr>
      </p:pic>
      <p:sp>
        <p:nvSpPr>
          <p:cNvPr id="12" name="11 Rectángulo redondeado"/>
          <p:cNvSpPr/>
          <p:nvPr/>
        </p:nvSpPr>
        <p:spPr>
          <a:xfrm>
            <a:off x="4860032" y="3573016"/>
            <a:ext cx="1152128" cy="648072"/>
          </a:xfrm>
          <a:prstGeom prst="roundRect">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Rectángulo"/>
          <p:cNvSpPr/>
          <p:nvPr/>
        </p:nvSpPr>
        <p:spPr>
          <a:xfrm>
            <a:off x="3168352" y="3645024"/>
            <a:ext cx="4572000" cy="523220"/>
          </a:xfrm>
          <a:prstGeom prst="rect">
            <a:avLst/>
          </a:prstGeom>
        </p:spPr>
        <p:txBody>
          <a:bodyPr>
            <a:spAutoFit/>
          </a:bodyPr>
          <a:lstStyle/>
          <a:p>
            <a:pPr algn="ctr"/>
            <a:r>
              <a:rPr lang="es-ES" sz="1400" b="1" dirty="0" smtClean="0">
                <a:latin typeface="Century Gothic" pitchFamily="34" charset="0"/>
              </a:rPr>
              <a:t>PÍLDORA</a:t>
            </a:r>
          </a:p>
          <a:p>
            <a:pPr algn="ctr"/>
            <a:r>
              <a:rPr lang="es-ES" sz="1400" b="1" dirty="0" smtClean="0">
                <a:latin typeface="Century Gothic" pitchFamily="34" charset="0"/>
              </a:rPr>
              <a:t>FORMATIVA</a:t>
            </a:r>
            <a:endParaRPr lang="es-ES" sz="1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1061864"/>
            <a:ext cx="8229600" cy="1143000"/>
          </a:xfrm>
        </p:spPr>
        <p:txBody>
          <a:bodyPr/>
          <a:lstStyle/>
          <a:p>
            <a:r>
              <a:rPr lang="es-ES" dirty="0" smtClean="0"/>
              <a:t>RECORDATORIO EXPRÉS TIPOLOGÍAS INDICADORES</a:t>
            </a:r>
            <a:endParaRPr lang="es-ES" dirty="0"/>
          </a:p>
        </p:txBody>
      </p:sp>
      <p:sp>
        <p:nvSpPr>
          <p:cNvPr id="7" name="6 Rectángulo"/>
          <p:cNvSpPr/>
          <p:nvPr/>
        </p:nvSpPr>
        <p:spPr>
          <a:xfrm>
            <a:off x="539553" y="2625527"/>
            <a:ext cx="5184575" cy="1791260"/>
          </a:xfrm>
          <a:prstGeom prst="rect">
            <a:avLst/>
          </a:prstGeom>
        </p:spPr>
        <p:txBody>
          <a:bodyPr wrap="square">
            <a:spAutoFit/>
          </a:bodyPr>
          <a:lstStyle/>
          <a:p>
            <a:pPr marL="342900" indent="-342900">
              <a:spcBef>
                <a:spcPct val="20000"/>
              </a:spcBef>
            </a:pPr>
            <a:r>
              <a:rPr lang="es-ES" b="1" dirty="0" smtClean="0">
                <a:solidFill>
                  <a:schemeClr val="accent1">
                    <a:lumMod val="60000"/>
                    <a:lumOff val="40000"/>
                  </a:schemeClr>
                </a:solidFill>
                <a:latin typeface="Century Gothic" pitchFamily="34" charset="0"/>
              </a:rPr>
              <a:t>INDICADORES DE </a:t>
            </a:r>
            <a:r>
              <a:rPr lang="es-ES" b="1" dirty="0" smtClean="0">
                <a:solidFill>
                  <a:srgbClr val="002060"/>
                </a:solidFill>
                <a:latin typeface="Century Gothic" pitchFamily="34" charset="0"/>
              </a:rPr>
              <a:t>PRODUCTIVIDAD</a:t>
            </a:r>
          </a:p>
          <a:p>
            <a:pPr marL="342900" indent="-342900">
              <a:spcBef>
                <a:spcPct val="20000"/>
              </a:spcBef>
            </a:pPr>
            <a:endParaRPr lang="es-ES" sz="500" dirty="0" smtClean="0">
              <a:solidFill>
                <a:srgbClr val="002060"/>
              </a:solidFill>
              <a:latin typeface="Century Gothic" pitchFamily="34" charset="0"/>
            </a:endParaRPr>
          </a:p>
          <a:p>
            <a:pPr marL="342900" indent="-342900">
              <a:spcBef>
                <a:spcPct val="20000"/>
              </a:spcBef>
              <a:buFont typeface="Arial" pitchFamily="34" charset="0"/>
              <a:buChar char="•"/>
            </a:pPr>
            <a:r>
              <a:rPr lang="es-ES" sz="1600" b="1" dirty="0" smtClean="0">
                <a:solidFill>
                  <a:srgbClr val="002060"/>
                </a:solidFill>
                <a:latin typeface="Century Gothic" pitchFamily="34" charset="0"/>
              </a:rPr>
              <a:t>del Programa </a:t>
            </a:r>
            <a:r>
              <a:rPr lang="es-ES" sz="1600" dirty="0" smtClean="0">
                <a:solidFill>
                  <a:srgbClr val="002060"/>
                </a:solidFill>
                <a:latin typeface="Century Gothic" pitchFamily="34" charset="0"/>
              </a:rPr>
              <a:t>(aparecen con código y </a:t>
            </a:r>
            <a:r>
              <a:rPr lang="es-ES" sz="1600" u="sng" dirty="0" smtClean="0">
                <a:solidFill>
                  <a:srgbClr val="002060"/>
                </a:solidFill>
                <a:latin typeface="Century Gothic" pitchFamily="34" charset="0"/>
              </a:rPr>
              <a:t>cada uno tiene su propia ficha en la “Guía de indicadores”</a:t>
            </a:r>
            <a:r>
              <a:rPr lang="es-ES" sz="1600" dirty="0" smtClean="0">
                <a:solidFill>
                  <a:srgbClr val="002060"/>
                </a:solidFill>
                <a:latin typeface="Century Gothic" pitchFamily="34" charset="0"/>
              </a:rPr>
              <a:t>),</a:t>
            </a:r>
          </a:p>
          <a:p>
            <a:pPr marL="342900" indent="-342900">
              <a:spcBef>
                <a:spcPct val="20000"/>
              </a:spcBef>
              <a:buFont typeface="Arial" pitchFamily="34" charset="0"/>
              <a:buChar char="•"/>
            </a:pPr>
            <a:r>
              <a:rPr lang="es-ES" sz="1600" b="1" dirty="0" smtClean="0">
                <a:solidFill>
                  <a:srgbClr val="002060"/>
                </a:solidFill>
                <a:latin typeface="Century Gothic" pitchFamily="34" charset="0"/>
              </a:rPr>
              <a:t>propio</a:t>
            </a:r>
            <a:r>
              <a:rPr lang="es-ES" sz="1600" dirty="0" smtClean="0">
                <a:solidFill>
                  <a:srgbClr val="002060"/>
                </a:solidFill>
                <a:latin typeface="Century Gothic" pitchFamily="34" charset="0"/>
              </a:rPr>
              <a:t>s (diseñados específicamente por y para el proyecto).</a:t>
            </a:r>
          </a:p>
        </p:txBody>
      </p:sp>
      <p:pic>
        <p:nvPicPr>
          <p:cNvPr id="60418" name="Picture 2"/>
          <p:cNvPicPr>
            <a:picLocks noChangeAspect="1" noChangeArrowheads="1"/>
          </p:cNvPicPr>
          <p:nvPr/>
        </p:nvPicPr>
        <p:blipFill>
          <a:blip r:embed="rId3" cstate="print"/>
          <a:srcRect/>
          <a:stretch>
            <a:fillRect/>
          </a:stretch>
        </p:blipFill>
        <p:spPr bwMode="auto">
          <a:xfrm>
            <a:off x="6473544" y="2708920"/>
            <a:ext cx="1842872" cy="1944216"/>
          </a:xfrm>
          <a:prstGeom prst="rect">
            <a:avLst/>
          </a:prstGeom>
          <a:noFill/>
          <a:ln w="9525">
            <a:noFill/>
            <a:miter lim="800000"/>
            <a:headEnd/>
            <a:tailEnd/>
          </a:ln>
        </p:spPr>
      </p:pic>
      <p:pic>
        <p:nvPicPr>
          <p:cNvPr id="60419" name="Picture 3"/>
          <p:cNvPicPr>
            <a:picLocks noChangeAspect="1" noChangeArrowheads="1"/>
          </p:cNvPicPr>
          <p:nvPr/>
        </p:nvPicPr>
        <p:blipFill>
          <a:blip r:embed="rId4" cstate="print"/>
          <a:srcRect/>
          <a:stretch>
            <a:fillRect/>
          </a:stretch>
        </p:blipFill>
        <p:spPr bwMode="auto">
          <a:xfrm>
            <a:off x="6444208" y="4835901"/>
            <a:ext cx="1872208" cy="393299"/>
          </a:xfrm>
          <a:prstGeom prst="rect">
            <a:avLst/>
          </a:prstGeom>
          <a:noFill/>
          <a:ln w="9525">
            <a:noFill/>
            <a:miter lim="800000"/>
            <a:headEnd/>
            <a:tailEnd/>
          </a:ln>
        </p:spPr>
      </p:pic>
      <p:sp>
        <p:nvSpPr>
          <p:cNvPr id="11" name="10 Rectángulo"/>
          <p:cNvSpPr/>
          <p:nvPr/>
        </p:nvSpPr>
        <p:spPr>
          <a:xfrm>
            <a:off x="539552" y="4725144"/>
            <a:ext cx="5112568" cy="1249573"/>
          </a:xfrm>
          <a:prstGeom prst="rect">
            <a:avLst/>
          </a:prstGeom>
        </p:spPr>
        <p:txBody>
          <a:bodyPr wrap="square">
            <a:spAutoFit/>
          </a:bodyPr>
          <a:lstStyle/>
          <a:p>
            <a:pPr marL="342900" indent="-342900">
              <a:spcBef>
                <a:spcPct val="20000"/>
              </a:spcBef>
            </a:pPr>
            <a:r>
              <a:rPr lang="es-ES" b="1" dirty="0" smtClean="0">
                <a:solidFill>
                  <a:schemeClr val="accent1">
                    <a:lumMod val="60000"/>
                    <a:lumOff val="40000"/>
                  </a:schemeClr>
                </a:solidFill>
                <a:latin typeface="Century Gothic" pitchFamily="34" charset="0"/>
              </a:rPr>
              <a:t>INDICADORES DE </a:t>
            </a:r>
            <a:r>
              <a:rPr lang="es-ES" b="1" dirty="0" smtClean="0">
                <a:solidFill>
                  <a:srgbClr val="002060"/>
                </a:solidFill>
                <a:latin typeface="Century Gothic" pitchFamily="34" charset="0"/>
              </a:rPr>
              <a:t>RESULTADO</a:t>
            </a:r>
          </a:p>
          <a:p>
            <a:pPr marL="342900" indent="-342900">
              <a:spcBef>
                <a:spcPct val="20000"/>
              </a:spcBef>
            </a:pPr>
            <a:endParaRPr lang="es-ES" sz="500" dirty="0" smtClean="0">
              <a:solidFill>
                <a:srgbClr val="002060"/>
              </a:solidFill>
              <a:latin typeface="Century Gothic" pitchFamily="34" charset="0"/>
            </a:endParaRPr>
          </a:p>
          <a:p>
            <a:pPr marL="342900" indent="-342900">
              <a:spcBef>
                <a:spcPct val="20000"/>
              </a:spcBef>
              <a:buFont typeface="Arial" pitchFamily="34" charset="0"/>
              <a:buChar char="•"/>
            </a:pPr>
            <a:r>
              <a:rPr lang="es-ES" sz="1600" b="1" dirty="0" smtClean="0">
                <a:solidFill>
                  <a:srgbClr val="002060"/>
                </a:solidFill>
                <a:latin typeface="Century Gothic" pitchFamily="34" charset="0"/>
              </a:rPr>
              <a:t>del Programa </a:t>
            </a:r>
            <a:r>
              <a:rPr lang="es-ES" sz="1600" dirty="0" smtClean="0">
                <a:solidFill>
                  <a:srgbClr val="002060"/>
                </a:solidFill>
                <a:latin typeface="Century Gothic" pitchFamily="34" charset="0"/>
              </a:rPr>
              <a:t>(aparecen con código y </a:t>
            </a:r>
            <a:r>
              <a:rPr lang="es-ES" sz="1600" u="sng" dirty="0" smtClean="0">
                <a:solidFill>
                  <a:srgbClr val="002060"/>
                </a:solidFill>
                <a:latin typeface="Century Gothic" pitchFamily="34" charset="0"/>
              </a:rPr>
              <a:t>cada uno tiene su propia ficha en la “Guía de indicadores”</a:t>
            </a:r>
            <a:r>
              <a:rPr lang="es-ES" sz="1600" dirty="0" smtClean="0">
                <a:solidFill>
                  <a:srgbClr val="002060"/>
                </a:solidFill>
                <a:latin typeface="Century Gothic" pitchFamily="34" charset="0"/>
              </a:rPr>
              <a:t>).</a:t>
            </a:r>
            <a:endParaRPr lang="es-ES" sz="1600" u="sng" dirty="0" smtClean="0">
              <a:solidFill>
                <a:srgbClr val="002060"/>
              </a:solidFill>
              <a:latin typeface="Century Gothic" pitchFamily="34" charset="0"/>
            </a:endParaRPr>
          </a:p>
        </p:txBody>
      </p:sp>
      <p:sp>
        <p:nvSpPr>
          <p:cNvPr id="13" name="12 Flecha derecha"/>
          <p:cNvSpPr/>
          <p:nvPr/>
        </p:nvSpPr>
        <p:spPr>
          <a:xfrm>
            <a:off x="4499992" y="2780928"/>
            <a:ext cx="1800200" cy="72008"/>
          </a:xfrm>
          <a:prstGeom prst="rightArrow">
            <a:avLst/>
          </a:prstGeom>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Flecha derecha"/>
          <p:cNvSpPr/>
          <p:nvPr/>
        </p:nvSpPr>
        <p:spPr>
          <a:xfrm>
            <a:off x="3923928" y="4869160"/>
            <a:ext cx="2304256" cy="72008"/>
          </a:xfrm>
          <a:prstGeom prst="rightArrow">
            <a:avLst/>
          </a:prstGeom>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2 VECES AL AÑO: ANÁLISIS</a:t>
            </a:r>
            <a:endParaRPr lang="es-ES" dirty="0"/>
          </a:p>
        </p:txBody>
      </p:sp>
      <p:sp>
        <p:nvSpPr>
          <p:cNvPr id="5" name="4 Marcador de contenido"/>
          <p:cNvSpPr>
            <a:spLocks noGrp="1"/>
          </p:cNvSpPr>
          <p:nvPr>
            <p:ph idx="1"/>
          </p:nvPr>
        </p:nvSpPr>
        <p:spPr>
          <a:xfrm>
            <a:off x="539552" y="1999381"/>
            <a:ext cx="6336704" cy="4165923"/>
          </a:xfrm>
        </p:spPr>
        <p:txBody>
          <a:bodyPr>
            <a:normAutofit fontScale="85000" lnSpcReduction="10000"/>
          </a:bodyPr>
          <a:lstStyle/>
          <a:p>
            <a:r>
              <a:rPr lang="es-ES" b="1" dirty="0" smtClean="0"/>
              <a:t>Declaración de gastos y de financiación de la operación </a:t>
            </a:r>
            <a:r>
              <a:rPr lang="es-ES" dirty="0" smtClean="0"/>
              <a:t>(la 1ª será en septiembre de 2020).</a:t>
            </a:r>
          </a:p>
          <a:p>
            <a:endParaRPr lang="es-ES" sz="1800" dirty="0" smtClean="0"/>
          </a:p>
          <a:p>
            <a:r>
              <a:rPr lang="es-ES" b="1" dirty="0" smtClean="0"/>
              <a:t>Declaración del estado anual de indicadores hasta fin del año anterior </a:t>
            </a:r>
            <a:r>
              <a:rPr lang="es-ES" dirty="0" smtClean="0"/>
              <a:t>(la 1ª será en enero de 2021).</a:t>
            </a:r>
          </a:p>
          <a:p>
            <a:pPr>
              <a:buNone/>
            </a:pPr>
            <a:r>
              <a:rPr lang="es-ES" dirty="0" smtClean="0"/>
              <a:t>	La SC valida y envía a la Comisión Europea.</a:t>
            </a:r>
            <a:endParaRPr lang="es-ES" dirty="0"/>
          </a:p>
        </p:txBody>
      </p:sp>
      <p:pic>
        <p:nvPicPr>
          <p:cNvPr id="6" name="Picture 2" descr="Resultado de imagen de termómetro png"/>
          <p:cNvPicPr>
            <a:picLocks noChangeAspect="1" noChangeArrowheads="1"/>
          </p:cNvPicPr>
          <p:nvPr/>
        </p:nvPicPr>
        <p:blipFill>
          <a:blip r:embed="rId2" cstate="print"/>
          <a:srcRect/>
          <a:stretch>
            <a:fillRect/>
          </a:stretch>
        </p:blipFill>
        <p:spPr bwMode="auto">
          <a:xfrm rot="7188166">
            <a:off x="6216653" y="2784787"/>
            <a:ext cx="3384376" cy="210113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TAREA ESTADO ANUAL DE INDICADORES</a:t>
            </a:r>
            <a:endParaRPr lang="es-ES" dirty="0"/>
          </a:p>
        </p:txBody>
      </p:sp>
      <p:pic>
        <p:nvPicPr>
          <p:cNvPr id="58370" name="Picture 2"/>
          <p:cNvPicPr>
            <a:picLocks noChangeAspect="1" noChangeArrowheads="1"/>
          </p:cNvPicPr>
          <p:nvPr/>
        </p:nvPicPr>
        <p:blipFill>
          <a:blip r:embed="rId3" cstate="print"/>
          <a:srcRect/>
          <a:stretch>
            <a:fillRect/>
          </a:stretch>
        </p:blipFill>
        <p:spPr bwMode="auto">
          <a:xfrm>
            <a:off x="395536" y="2276872"/>
            <a:ext cx="8254497" cy="9203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TAREA ESTADO ANUAL DE INDICADORES</a:t>
            </a:r>
            <a:endParaRPr lang="es-ES" dirty="0"/>
          </a:p>
        </p:txBody>
      </p:sp>
      <p:pic>
        <p:nvPicPr>
          <p:cNvPr id="58370" name="Picture 2"/>
          <p:cNvPicPr>
            <a:picLocks noChangeAspect="1" noChangeArrowheads="1"/>
          </p:cNvPicPr>
          <p:nvPr/>
        </p:nvPicPr>
        <p:blipFill>
          <a:blip r:embed="rId2" cstate="print"/>
          <a:srcRect/>
          <a:stretch>
            <a:fillRect/>
          </a:stretch>
        </p:blipFill>
        <p:spPr bwMode="auto">
          <a:xfrm>
            <a:off x="395536" y="2276872"/>
            <a:ext cx="8254497" cy="920303"/>
          </a:xfrm>
          <a:prstGeom prst="rect">
            <a:avLst/>
          </a:prstGeom>
          <a:noFill/>
          <a:ln w="9525">
            <a:noFill/>
            <a:miter lim="800000"/>
            <a:headEnd/>
            <a:tailEnd/>
          </a:ln>
        </p:spPr>
      </p:pic>
      <p:pic>
        <p:nvPicPr>
          <p:cNvPr id="58371" name="Picture 3"/>
          <p:cNvPicPr>
            <a:picLocks noChangeAspect="1" noChangeArrowheads="1"/>
          </p:cNvPicPr>
          <p:nvPr/>
        </p:nvPicPr>
        <p:blipFill>
          <a:blip r:embed="rId3" cstate="print"/>
          <a:srcRect/>
          <a:stretch>
            <a:fillRect/>
          </a:stretch>
        </p:blipFill>
        <p:spPr bwMode="auto">
          <a:xfrm>
            <a:off x="1691680" y="3645024"/>
            <a:ext cx="5915025" cy="266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TAREA ESTADO ANUAL DE INDICADORES</a:t>
            </a:r>
            <a:endParaRPr lang="es-ES" dirty="0"/>
          </a:p>
        </p:txBody>
      </p:sp>
      <p:pic>
        <p:nvPicPr>
          <p:cNvPr id="58370" name="Picture 2"/>
          <p:cNvPicPr>
            <a:picLocks noChangeAspect="1" noChangeArrowheads="1"/>
          </p:cNvPicPr>
          <p:nvPr/>
        </p:nvPicPr>
        <p:blipFill>
          <a:blip r:embed="rId2" cstate="print"/>
          <a:srcRect/>
          <a:stretch>
            <a:fillRect/>
          </a:stretch>
        </p:blipFill>
        <p:spPr bwMode="auto">
          <a:xfrm>
            <a:off x="395536" y="2276872"/>
            <a:ext cx="8254497" cy="920303"/>
          </a:xfrm>
          <a:prstGeom prst="rect">
            <a:avLst/>
          </a:prstGeom>
          <a:noFill/>
          <a:ln w="9525">
            <a:noFill/>
            <a:miter lim="800000"/>
            <a:headEnd/>
            <a:tailEnd/>
          </a:ln>
        </p:spPr>
      </p:pic>
      <p:pic>
        <p:nvPicPr>
          <p:cNvPr id="58371" name="Picture 3"/>
          <p:cNvPicPr>
            <a:picLocks noChangeAspect="1" noChangeArrowheads="1"/>
          </p:cNvPicPr>
          <p:nvPr/>
        </p:nvPicPr>
        <p:blipFill>
          <a:blip r:embed="rId3" cstate="print"/>
          <a:srcRect/>
          <a:stretch>
            <a:fillRect/>
          </a:stretch>
        </p:blipFill>
        <p:spPr bwMode="auto">
          <a:xfrm>
            <a:off x="1691680" y="3645024"/>
            <a:ext cx="5915025" cy="266700"/>
          </a:xfrm>
          <a:prstGeom prst="rect">
            <a:avLst/>
          </a:prstGeom>
          <a:noFill/>
          <a:ln w="9525">
            <a:noFill/>
            <a:miter lim="800000"/>
            <a:headEnd/>
            <a:tailEnd/>
          </a:ln>
        </p:spPr>
      </p:pic>
      <p:pic>
        <p:nvPicPr>
          <p:cNvPr id="59394" name="Picture 2"/>
          <p:cNvPicPr>
            <a:picLocks noChangeAspect="1" noChangeArrowheads="1"/>
          </p:cNvPicPr>
          <p:nvPr/>
        </p:nvPicPr>
        <p:blipFill>
          <a:blip r:embed="rId4" cstate="print"/>
          <a:srcRect/>
          <a:stretch>
            <a:fillRect/>
          </a:stretch>
        </p:blipFill>
        <p:spPr bwMode="auto">
          <a:xfrm>
            <a:off x="467544" y="4293096"/>
            <a:ext cx="3960440" cy="1840128"/>
          </a:xfrm>
          <a:prstGeom prst="rect">
            <a:avLst/>
          </a:prstGeom>
          <a:noFill/>
          <a:ln w="9525">
            <a:noFill/>
            <a:miter lim="800000"/>
            <a:headEnd/>
            <a:tailEnd/>
          </a:ln>
        </p:spPr>
      </p:pic>
      <p:sp>
        <p:nvSpPr>
          <p:cNvPr id="6" name="5 Rectángulo"/>
          <p:cNvSpPr/>
          <p:nvPr/>
        </p:nvSpPr>
        <p:spPr>
          <a:xfrm>
            <a:off x="5868144" y="4545415"/>
            <a:ext cx="2428870" cy="1384995"/>
          </a:xfrm>
          <a:prstGeom prst="rect">
            <a:avLst/>
          </a:prstGeom>
        </p:spPr>
        <p:txBody>
          <a:bodyPr wrap="none" anchor="ctr">
            <a:spAutoFit/>
          </a:bodyPr>
          <a:lstStyle/>
          <a:p>
            <a:pPr algn="ctr"/>
            <a:r>
              <a:rPr lang="es-ES" sz="2800" b="1" dirty="0" smtClean="0">
                <a:solidFill>
                  <a:srgbClr val="002060"/>
                </a:solidFill>
                <a:latin typeface="Century Gothic" pitchFamily="34" charset="0"/>
                <a:ea typeface="+mj-ea"/>
                <a:cs typeface="+mj-cs"/>
              </a:rPr>
              <a:t>ENVÍO .PDF</a:t>
            </a:r>
          </a:p>
          <a:p>
            <a:pPr algn="ctr"/>
            <a:r>
              <a:rPr lang="es-ES" sz="2800" b="1" dirty="0" smtClean="0">
                <a:solidFill>
                  <a:srgbClr val="002060"/>
                </a:solidFill>
                <a:latin typeface="Century Gothic" pitchFamily="34" charset="0"/>
                <a:ea typeface="+mj-ea"/>
                <a:cs typeface="+mj-cs"/>
              </a:rPr>
              <a:t>RESULTADOS</a:t>
            </a:r>
          </a:p>
          <a:p>
            <a:pPr algn="ctr"/>
            <a:r>
              <a:rPr lang="es-ES" sz="2800" b="1" dirty="0" smtClean="0">
                <a:solidFill>
                  <a:srgbClr val="002060"/>
                </a:solidFill>
                <a:latin typeface="Century Gothic" pitchFamily="34" charset="0"/>
                <a:ea typeface="+mj-ea"/>
                <a:cs typeface="+mj-cs"/>
              </a:rPr>
              <a:t>VALIDACIÓN</a:t>
            </a:r>
          </a:p>
        </p:txBody>
      </p:sp>
      <p:sp>
        <p:nvSpPr>
          <p:cNvPr id="7" name="6 Flecha derecha"/>
          <p:cNvSpPr/>
          <p:nvPr/>
        </p:nvSpPr>
        <p:spPr>
          <a:xfrm>
            <a:off x="4716016" y="5229200"/>
            <a:ext cx="1080120" cy="72008"/>
          </a:xfrm>
          <a:prstGeom prst="rightArrow">
            <a:avLst/>
          </a:prstGeom>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979712" y="4365104"/>
            <a:ext cx="5328592" cy="1569660"/>
          </a:xfrm>
          <a:prstGeom prst="rect">
            <a:avLst/>
          </a:prstGeom>
          <a:noFill/>
        </p:spPr>
        <p:txBody>
          <a:bodyPr wrap="square" rtlCol="0">
            <a:spAutoFit/>
          </a:bodyPr>
          <a:lstStyle/>
          <a:p>
            <a:pPr algn="ctr"/>
            <a:r>
              <a:rPr lang="es-ES" sz="3200" dirty="0" smtClean="0">
                <a:solidFill>
                  <a:schemeClr val="tx2"/>
                </a:solidFill>
                <a:latin typeface="Century Gothic" pitchFamily="34" charset="0"/>
              </a:rPr>
              <a:t>www.poctefa.eu</a:t>
            </a:r>
          </a:p>
          <a:p>
            <a:pPr algn="ctr"/>
            <a:r>
              <a:rPr lang="es-ES" sz="3200" dirty="0" smtClean="0">
                <a:solidFill>
                  <a:schemeClr val="tx2"/>
                </a:solidFill>
                <a:latin typeface="Century Gothic" pitchFamily="34" charset="0"/>
              </a:rPr>
              <a:t>info@poctefa.eu</a:t>
            </a:r>
          </a:p>
          <a:p>
            <a:pPr algn="ctr"/>
            <a:r>
              <a:rPr lang="es-ES" sz="3200" dirty="0" smtClean="0">
                <a:solidFill>
                  <a:schemeClr val="tx2"/>
                </a:solidFill>
                <a:latin typeface="Century Gothic" pitchFamily="34" charset="0"/>
              </a:rPr>
              <a:t>#POCTEFA</a:t>
            </a:r>
          </a:p>
        </p:txBody>
      </p:sp>
      <p:sp>
        <p:nvSpPr>
          <p:cNvPr id="12" name="11 Rectángulo"/>
          <p:cNvSpPr/>
          <p:nvPr/>
        </p:nvSpPr>
        <p:spPr>
          <a:xfrm>
            <a:off x="0" y="1772816"/>
            <a:ext cx="9144000" cy="230425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CuadroTexto"/>
          <p:cNvSpPr txBox="1"/>
          <p:nvPr/>
        </p:nvSpPr>
        <p:spPr>
          <a:xfrm>
            <a:off x="1835696" y="2564904"/>
            <a:ext cx="5472608" cy="1107996"/>
          </a:xfrm>
          <a:prstGeom prst="rect">
            <a:avLst/>
          </a:prstGeom>
          <a:noFill/>
        </p:spPr>
        <p:txBody>
          <a:bodyPr wrap="square" rtlCol="0">
            <a:spAutoFit/>
          </a:bodyPr>
          <a:lstStyle/>
          <a:p>
            <a:pPr algn="ctr"/>
            <a:r>
              <a:rPr lang="es-ES" sz="4800" dirty="0" smtClean="0">
                <a:solidFill>
                  <a:schemeClr val="bg1"/>
                </a:solidFill>
                <a:latin typeface="Century Gothic" pitchFamily="34" charset="0"/>
              </a:rPr>
              <a:t>Gracias | </a:t>
            </a:r>
            <a:r>
              <a:rPr lang="es-ES" sz="4800" dirty="0" err="1" smtClean="0">
                <a:solidFill>
                  <a:schemeClr val="bg1"/>
                </a:solidFill>
                <a:latin typeface="Century Gothic" pitchFamily="34" charset="0"/>
              </a:rPr>
              <a:t>Merci</a:t>
            </a:r>
            <a:endParaRPr lang="es-ES" sz="4800" dirty="0" smtClean="0">
              <a:solidFill>
                <a:schemeClr val="bg1"/>
              </a:solidFill>
              <a:latin typeface="Century Gothic" pitchFamily="34" charset="0"/>
            </a:endParaRPr>
          </a:p>
          <a:p>
            <a:pPr algn="ctr"/>
            <a:endParaRPr lang="es-ES" dirty="0">
              <a:solidFill>
                <a:schemeClr val="bg1"/>
              </a:solidFill>
            </a:endParaRPr>
          </a:p>
        </p:txBody>
      </p:sp>
      <p:grpSp>
        <p:nvGrpSpPr>
          <p:cNvPr id="13" name="12 Grupo"/>
          <p:cNvGrpSpPr/>
          <p:nvPr/>
        </p:nvGrpSpPr>
        <p:grpSpPr>
          <a:xfrm>
            <a:off x="1979712" y="6165304"/>
            <a:ext cx="5616624" cy="369332"/>
            <a:chOff x="395536" y="6165304"/>
            <a:chExt cx="5616624" cy="369332"/>
          </a:xfrm>
        </p:grpSpPr>
        <p:sp>
          <p:nvSpPr>
            <p:cNvPr id="5" name="4 CuadroTexto"/>
            <p:cNvSpPr txBox="1"/>
            <p:nvPr/>
          </p:nvSpPr>
          <p:spPr>
            <a:xfrm>
              <a:off x="395536" y="6165304"/>
              <a:ext cx="5616624" cy="369332"/>
            </a:xfrm>
            <a:prstGeom prst="rect">
              <a:avLst/>
            </a:prstGeom>
            <a:noFill/>
          </p:spPr>
          <p:txBody>
            <a:bodyPr wrap="square" rtlCol="0">
              <a:spAutoFit/>
            </a:bodyPr>
            <a:lstStyle/>
            <a:p>
              <a:r>
                <a:rPr lang="es-ES" dirty="0" smtClean="0">
                  <a:solidFill>
                    <a:schemeClr val="tx2"/>
                  </a:solidFill>
                </a:rPr>
                <a:t>Síguenos en | </a:t>
              </a:r>
              <a:r>
                <a:rPr lang="es-ES" dirty="0" err="1" smtClean="0">
                  <a:solidFill>
                    <a:schemeClr val="tx2"/>
                  </a:solidFill>
                </a:rPr>
                <a:t>Suivez-nous</a:t>
              </a:r>
              <a:r>
                <a:rPr lang="es-ES" dirty="0" smtClean="0">
                  <a:solidFill>
                    <a:schemeClr val="tx2"/>
                  </a:solidFill>
                </a:rPr>
                <a:t> sur                         @</a:t>
              </a:r>
              <a:r>
                <a:rPr lang="es-ES" dirty="0" err="1" smtClean="0">
                  <a:solidFill>
                    <a:schemeClr val="tx2"/>
                  </a:solidFill>
                </a:rPr>
                <a:t>ctppoctefa</a:t>
              </a:r>
              <a:endParaRPr lang="es-ES" dirty="0">
                <a:solidFill>
                  <a:schemeClr val="tx2"/>
                </a:solidFill>
              </a:endParaRPr>
            </a:p>
          </p:txBody>
        </p:sp>
        <p:pic>
          <p:nvPicPr>
            <p:cNvPr id="6" name="5 Imagen" descr="1000px-F_icon.svg.png"/>
            <p:cNvPicPr>
              <a:picLocks noChangeAspect="1"/>
            </p:cNvPicPr>
            <p:nvPr/>
          </p:nvPicPr>
          <p:blipFill>
            <a:blip r:embed="rId2" cstate="print"/>
            <a:stretch>
              <a:fillRect/>
            </a:stretch>
          </p:blipFill>
          <p:spPr>
            <a:xfrm>
              <a:off x="3347864" y="6237312"/>
              <a:ext cx="216024" cy="216024"/>
            </a:xfrm>
            <a:prstGeom prst="rect">
              <a:avLst/>
            </a:prstGeom>
          </p:spPr>
        </p:pic>
        <p:pic>
          <p:nvPicPr>
            <p:cNvPr id="7" name="6 Imagen" descr="twitter-icon-square-logo-preview.png"/>
            <p:cNvPicPr>
              <a:picLocks noChangeAspect="1"/>
            </p:cNvPicPr>
            <p:nvPr/>
          </p:nvPicPr>
          <p:blipFill>
            <a:blip r:embed="rId3" cstate="print"/>
            <a:stretch>
              <a:fillRect/>
            </a:stretch>
          </p:blipFill>
          <p:spPr>
            <a:xfrm>
              <a:off x="3635896" y="6237312"/>
              <a:ext cx="216024" cy="216024"/>
            </a:xfrm>
            <a:prstGeom prst="rect">
              <a:avLst/>
            </a:prstGeom>
          </p:spPr>
        </p:pic>
        <p:pic>
          <p:nvPicPr>
            <p:cNvPr id="8" name="7 Imagen" descr="square-linkedin-512.png"/>
            <p:cNvPicPr>
              <a:picLocks noChangeAspect="1"/>
            </p:cNvPicPr>
            <p:nvPr/>
          </p:nvPicPr>
          <p:blipFill>
            <a:blip r:embed="rId4" cstate="print"/>
            <a:stretch>
              <a:fillRect/>
            </a:stretch>
          </p:blipFill>
          <p:spPr>
            <a:xfrm>
              <a:off x="3923928" y="6237312"/>
              <a:ext cx="226458" cy="226458"/>
            </a:xfrm>
            <a:prstGeom prst="rect">
              <a:avLst/>
            </a:prstGeom>
          </p:spPr>
        </p:pic>
        <p:pic>
          <p:nvPicPr>
            <p:cNvPr id="9" name="8 Imagen" descr="Youtube_logo.png"/>
            <p:cNvPicPr>
              <a:picLocks noChangeAspect="1"/>
            </p:cNvPicPr>
            <p:nvPr/>
          </p:nvPicPr>
          <p:blipFill>
            <a:blip r:embed="rId5" cstate="print"/>
            <a:stretch>
              <a:fillRect/>
            </a:stretch>
          </p:blipFill>
          <p:spPr>
            <a:xfrm>
              <a:off x="4211960" y="6237312"/>
              <a:ext cx="220108" cy="208478"/>
            </a:xfrm>
            <a:prstGeom prst="rect">
              <a:avLst/>
            </a:prstGeom>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2369</TotalTime>
  <Words>1041</Words>
  <Application>Microsoft Office PowerPoint</Application>
  <PresentationFormat>Presentación en pantalla (4:3)</PresentationFormat>
  <Paragraphs>116</Paragraphs>
  <Slides>17</Slides>
  <Notes>13</Notes>
  <HiddenSlides>0</HiddenSlides>
  <MMClips>0</MMClips>
  <ScaleCrop>false</ScaleCrop>
  <HeadingPairs>
    <vt:vector size="4" baseType="variant">
      <vt:variant>
        <vt:lpstr>Tema</vt:lpstr>
      </vt:variant>
      <vt:variant>
        <vt:i4>2</vt:i4>
      </vt:variant>
      <vt:variant>
        <vt:lpstr>Títulos de diapositiva</vt:lpstr>
      </vt:variant>
      <vt:variant>
        <vt:i4>17</vt:i4>
      </vt:variant>
    </vt:vector>
  </HeadingPairs>
  <TitlesOfParts>
    <vt:vector size="19" baseType="lpstr">
      <vt:lpstr>Tema de Office</vt:lpstr>
      <vt:lpstr>Diseño personalizado</vt:lpstr>
      <vt:lpstr>Diapositiva 1</vt:lpstr>
      <vt:lpstr>INDICADORES</vt:lpstr>
      <vt:lpstr>PROYECTOS COMPROMETIDOS CON LOS INDICADORES</vt:lpstr>
      <vt:lpstr>GUÍA DE INDICADORES</vt:lpstr>
      <vt:lpstr>MIDEN LA EJECUCIÓN/ALCANCE</vt:lpstr>
      <vt:lpstr>RECOMENDACIÓN: CUADRO DE MANDO</vt:lpstr>
      <vt:lpstr>CÓMO HACER UN CUADRO DE MANDO EXPRÉS</vt:lpstr>
      <vt:lpstr>CÓMO HACER UN CUADRO DE MANDO EXPRÉS</vt:lpstr>
      <vt:lpstr>¡MAGIA!</vt:lpstr>
      <vt:lpstr>CUADRO DE MANDO EXPRÉS</vt:lpstr>
      <vt:lpstr>RECORDATORIO EXPRÉS TIPOLOGÍAS INDICADORES</vt:lpstr>
      <vt:lpstr>RECORDATORIO EXPRÉS TIPOLOGÍAS INDICADORES</vt:lpstr>
      <vt:lpstr>2 VECES AL AÑO: ANÁLISIS</vt:lpstr>
      <vt:lpstr>TAREA ESTADO ANUAL DE INDICADORES</vt:lpstr>
      <vt:lpstr>TAREA ESTADO ANUAL DE INDICADORES</vt:lpstr>
      <vt:lpstr>TAREA ESTADO ANUAL DE INDICADORES</vt:lpstr>
      <vt:lpstr>Diapositiva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Calibri 44</dc:title>
  <dc:creator>IGOA</dc:creator>
  <cp:lastModifiedBy>Usuario</cp:lastModifiedBy>
  <cp:revision>231</cp:revision>
  <dcterms:created xsi:type="dcterms:W3CDTF">2014-10-08T09:06:41Z</dcterms:created>
  <dcterms:modified xsi:type="dcterms:W3CDTF">2020-03-11T14:58:14Z</dcterms:modified>
</cp:coreProperties>
</file>