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2"/>
  </p:notesMasterIdLst>
  <p:handoutMasterIdLst>
    <p:handoutMasterId r:id="rId53"/>
  </p:handoutMasterIdLst>
  <p:sldIdLst>
    <p:sldId id="281" r:id="rId3"/>
    <p:sldId id="308" r:id="rId4"/>
    <p:sldId id="307" r:id="rId5"/>
    <p:sldId id="357" r:id="rId6"/>
    <p:sldId id="310" r:id="rId7"/>
    <p:sldId id="312" r:id="rId8"/>
    <p:sldId id="315" r:id="rId9"/>
    <p:sldId id="314" r:id="rId10"/>
    <p:sldId id="316" r:id="rId11"/>
    <p:sldId id="317" r:id="rId12"/>
    <p:sldId id="325" r:id="rId13"/>
    <p:sldId id="326" r:id="rId14"/>
    <p:sldId id="327" r:id="rId15"/>
    <p:sldId id="328" r:id="rId16"/>
    <p:sldId id="329" r:id="rId17"/>
    <p:sldId id="330" r:id="rId18"/>
    <p:sldId id="332" r:id="rId19"/>
    <p:sldId id="331" r:id="rId20"/>
    <p:sldId id="333" r:id="rId21"/>
    <p:sldId id="334" r:id="rId22"/>
    <p:sldId id="335" r:id="rId23"/>
    <p:sldId id="336" r:id="rId24"/>
    <p:sldId id="337" r:id="rId25"/>
    <p:sldId id="344" r:id="rId26"/>
    <p:sldId id="342" r:id="rId27"/>
    <p:sldId id="358" r:id="rId28"/>
    <p:sldId id="359" r:id="rId29"/>
    <p:sldId id="343" r:id="rId30"/>
    <p:sldId id="345" r:id="rId31"/>
    <p:sldId id="347" r:id="rId32"/>
    <p:sldId id="348" r:id="rId33"/>
    <p:sldId id="360" r:id="rId34"/>
    <p:sldId id="349" r:id="rId35"/>
    <p:sldId id="350" r:id="rId36"/>
    <p:sldId id="361" r:id="rId37"/>
    <p:sldId id="351" r:id="rId38"/>
    <p:sldId id="352" r:id="rId39"/>
    <p:sldId id="362" r:id="rId40"/>
    <p:sldId id="353" r:id="rId41"/>
    <p:sldId id="354" r:id="rId42"/>
    <p:sldId id="363" r:id="rId43"/>
    <p:sldId id="355" r:id="rId44"/>
    <p:sldId id="356" r:id="rId45"/>
    <p:sldId id="364" r:id="rId46"/>
    <p:sldId id="365" r:id="rId47"/>
    <p:sldId id="366" r:id="rId48"/>
    <p:sldId id="371" r:id="rId49"/>
    <p:sldId id="372" r:id="rId50"/>
    <p:sldId id="273" r:id="rId5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C222"/>
    <a:srgbClr val="E33663"/>
    <a:srgbClr val="003399"/>
    <a:srgbClr val="EA6647"/>
    <a:srgbClr val="8A898C"/>
    <a:srgbClr val="FDC6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502" autoAdjust="0"/>
  </p:normalViewPr>
  <p:slideViewPr>
    <p:cSldViewPr>
      <p:cViewPr>
        <p:scale>
          <a:sx n="100" d="100"/>
          <a:sy n="100" d="100"/>
        </p:scale>
        <p:origin x="-130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62E04-603A-4606-BDA1-BA28B92C1975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50B83-4C7E-4DB5-B275-1A28248E59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0199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A95A-F388-4558-8B06-7C1E75EB483F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DD42A-7DB6-44AF-9FCD-A29871A6392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7408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47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DD42A-7DB6-44AF-9FCD-A29871A63920}" type="slidenum">
              <a:rPr lang="es-ES" smtClean="0"/>
              <a:pPr/>
              <a:t>48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>
            <a:lvl1pPr>
              <a:defRPr sz="4000" b="1" i="0" baseline="0">
                <a:solidFill>
                  <a:srgbClr val="002060"/>
                </a:solidFill>
                <a:latin typeface="Century Gothic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165923"/>
          </a:xfrm>
        </p:spPr>
        <p:txBody>
          <a:bodyPr/>
          <a:lstStyle>
            <a:lvl1pPr>
              <a:defRPr baseline="0">
                <a:solidFill>
                  <a:srgbClr val="002060"/>
                </a:solidFill>
                <a:latin typeface="Century Gothic" pitchFamily="34" charset="0"/>
              </a:defRPr>
            </a:lvl1pPr>
            <a:lvl2pPr>
              <a:buFont typeface="Wingdings" pitchFamily="2" charset="2"/>
              <a:buChar char="ü"/>
              <a:defRPr baseline="0">
                <a:solidFill>
                  <a:srgbClr val="00206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2060"/>
                </a:solidFill>
                <a:latin typeface="Century Gothic" pitchFamily="34" charset="0"/>
              </a:defRPr>
            </a:lvl3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6 Conector recto"/>
          <p:cNvCxnSpPr/>
          <p:nvPr userDrawn="1"/>
        </p:nvCxnSpPr>
        <p:spPr>
          <a:xfrm>
            <a:off x="0" y="6237312"/>
            <a:ext cx="5904656" cy="0"/>
          </a:xfrm>
          <a:prstGeom prst="line">
            <a:avLst/>
          </a:prstGeom>
          <a:ln w="12700" cap="rnd">
            <a:solidFill>
              <a:srgbClr val="003399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 userDrawn="1"/>
        </p:nvSpPr>
        <p:spPr>
          <a:xfrm>
            <a:off x="1" y="116632"/>
            <a:ext cx="9144000" cy="2880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 err="1" smtClean="0">
                <a:solidFill>
                  <a:schemeClr val="bg1"/>
                </a:solidFill>
                <a:latin typeface="Century Gothic" pitchFamily="34" charset="0"/>
              </a:rPr>
              <a:t>Interreg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 V-A España –</a:t>
            </a:r>
            <a:r>
              <a:rPr lang="es-ES" sz="1100" b="1" baseline="0" dirty="0" smtClean="0">
                <a:solidFill>
                  <a:schemeClr val="bg1"/>
                </a:solidFill>
                <a:latin typeface="Century Gothic" pitchFamily="34" charset="0"/>
              </a:rPr>
              <a:t> Francia - Andorra (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POCTEFA 2014-2020) | </a:t>
            </a:r>
            <a:r>
              <a:rPr lang="es-ES" sz="1100" b="1" dirty="0" err="1" smtClean="0">
                <a:solidFill>
                  <a:schemeClr val="tx2"/>
                </a:solidFill>
                <a:latin typeface="Century Gothic" pitchFamily="34" charset="0"/>
              </a:rPr>
              <a:t>Interreg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V-A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Espagne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– France -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Andorre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(</a:t>
            </a:r>
            <a:r>
              <a:rPr lang="es-ES" sz="1100" b="1" dirty="0" smtClean="0">
                <a:solidFill>
                  <a:schemeClr val="tx2"/>
                </a:solidFill>
                <a:latin typeface="Century Gothic" pitchFamily="34" charset="0"/>
              </a:rPr>
              <a:t>POCTEFA 2014-2020)</a:t>
            </a:r>
            <a:endParaRPr lang="es-ES" sz="1100" b="1" dirty="0" smtClean="0">
              <a:solidFill>
                <a:srgbClr val="E33663"/>
              </a:solidFill>
              <a:latin typeface="Century Gothic" pitchFamily="34" charset="0"/>
            </a:endParaRP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-36512" y="6402814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1" kern="1200" dirty="0" smtClean="0">
                <a:solidFill>
                  <a:srgbClr val="002060"/>
                </a:solidFill>
                <a:latin typeface="Century Gothic" pitchFamily="34" charset="0"/>
                <a:ea typeface="+mn-ea"/>
                <a:cs typeface="+mn-cs"/>
              </a:rPr>
              <a:t>Programa financiado por el FEDER/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Programme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financé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par le FEDER</a:t>
            </a:r>
          </a:p>
        </p:txBody>
      </p:sp>
      <p:pic>
        <p:nvPicPr>
          <p:cNvPr id="11" name="10 Imagen" descr="logo-interreg-poctefa-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04248" y="6170524"/>
            <a:ext cx="1872208" cy="646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43A0-1637-4390-937E-F141F383F720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6D57-B394-40DA-A2BD-24C357FA6F27}" type="datetimeFigureOut">
              <a:rPr lang="es-ES" smtClean="0"/>
              <a:pPr/>
              <a:t>11/03/2020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40969" r="16432" b="8829"/>
          <a:stretch>
            <a:fillRect/>
          </a:stretch>
        </p:blipFill>
        <p:spPr bwMode="auto">
          <a:xfrm>
            <a:off x="1259632" y="2148622"/>
            <a:ext cx="6480720" cy="30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-5053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smtClean="0">
                <a:solidFill>
                  <a:srgbClr val="E33663"/>
                </a:solidFill>
                <a:latin typeface="Century Gothic" pitchFamily="34" charset="0"/>
              </a:rPr>
              <a:t>Webminario, 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12 de marzo de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518864" y="2646040"/>
            <a:ext cx="8229600" cy="1143000"/>
          </a:xfrm>
        </p:spPr>
        <p:txBody>
          <a:bodyPr/>
          <a:lstStyle/>
          <a:p>
            <a:r>
              <a:rPr lang="es-ES" dirty="0" smtClean="0"/>
              <a:t>LAS DECLARACIONES</a:t>
            </a:r>
            <a:br>
              <a:rPr lang="es-ES" dirty="0" smtClean="0"/>
            </a:br>
            <a:r>
              <a:rPr lang="es-ES" dirty="0" smtClean="0"/>
              <a:t>DE GASTOS Y DE FINANCIACIÓN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1" name="7 Título"/>
          <p:cNvSpPr txBox="1">
            <a:spLocks/>
          </p:cNvSpPr>
          <p:nvPr/>
        </p:nvSpPr>
        <p:spPr>
          <a:xfrm>
            <a:off x="3131840" y="989856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INDIVIDUALES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907704" y="629747"/>
            <a:ext cx="1109712" cy="71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Elipse"/>
          <p:cNvSpPr/>
          <p:nvPr/>
        </p:nvSpPr>
        <p:spPr>
          <a:xfrm flipH="1" flipV="1">
            <a:off x="2267744" y="1484784"/>
            <a:ext cx="288032" cy="2880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797152"/>
            <a:ext cx="12061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Elipse"/>
          <p:cNvSpPr/>
          <p:nvPr/>
        </p:nvSpPr>
        <p:spPr>
          <a:xfrm flipH="1" flipV="1">
            <a:off x="5292080" y="4509120"/>
            <a:ext cx="288032" cy="2880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6" name="7 Título"/>
          <p:cNvSpPr txBox="1">
            <a:spLocks/>
          </p:cNvSpPr>
          <p:nvPr/>
        </p:nvSpPr>
        <p:spPr>
          <a:xfrm>
            <a:off x="6804248" y="5166320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DE 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OPERACIÓN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518864" y="2646040"/>
            <a:ext cx="8229600" cy="1143000"/>
          </a:xfrm>
        </p:spPr>
        <p:txBody>
          <a:bodyPr/>
          <a:lstStyle/>
          <a:p>
            <a:r>
              <a:rPr lang="es-ES" dirty="0" smtClean="0"/>
              <a:t>DECLARACIÓN INDIVIDUAL</a:t>
            </a:r>
            <a:br>
              <a:rPr lang="es-ES" dirty="0" smtClean="0"/>
            </a:br>
            <a:r>
              <a:rPr lang="es-ES" dirty="0" smtClean="0"/>
              <a:t>DE GASTOS Y DE FINANCIACIÓN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"/>
          <p:cNvSpPr/>
          <p:nvPr/>
        </p:nvSpPr>
        <p:spPr>
          <a:xfrm>
            <a:off x="0" y="404664"/>
            <a:ext cx="9144000" cy="583264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64" name="Picture 4" descr="Resultado de imagen de RECORDANDO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7124800" cy="3600400"/>
          </a:xfrm>
          <a:prstGeom prst="rect">
            <a:avLst/>
          </a:prstGeom>
          <a:noFill/>
        </p:spPr>
      </p:pic>
      <p:sp>
        <p:nvSpPr>
          <p:cNvPr id="18" name="17 Rectángulo redondeado"/>
          <p:cNvSpPr/>
          <p:nvPr/>
        </p:nvSpPr>
        <p:spPr>
          <a:xfrm>
            <a:off x="2771800" y="692696"/>
            <a:ext cx="6048672" cy="30963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9" name="18 Elipse"/>
          <p:cNvSpPr/>
          <p:nvPr/>
        </p:nvSpPr>
        <p:spPr>
          <a:xfrm>
            <a:off x="2483768" y="2996952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Elipse"/>
          <p:cNvSpPr/>
          <p:nvPr/>
        </p:nvSpPr>
        <p:spPr>
          <a:xfrm>
            <a:off x="2411760" y="3645024"/>
            <a:ext cx="144016" cy="14401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7 Título"/>
          <p:cNvSpPr txBox="1">
            <a:spLocks/>
          </p:cNvSpPr>
          <p:nvPr/>
        </p:nvSpPr>
        <p:spPr>
          <a:xfrm>
            <a:off x="3203848" y="2358008"/>
            <a:ext cx="52565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Una en cada año.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 elegir entre 2 periodos: 1 de abril o 1 de </a:t>
            </a:r>
            <a:r>
              <a:rPr lang="es-ES" sz="20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septie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mbre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(un año puede realizarse en abril y otro en septiembre).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Todos los beneficiarios/socios a al vez.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Cada beneficiario puede elegir el periodo que abarca su declaración.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2339752" y="3284984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22" name="7 Título"/>
          <p:cNvSpPr txBox="1">
            <a:spLocks/>
          </p:cNvSpPr>
          <p:nvPr/>
        </p:nvSpPr>
        <p:spPr>
          <a:xfrm>
            <a:off x="3707904" y="4662264"/>
            <a:ext cx="52565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En la plataforma SIGEFA.</a:t>
            </a: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El Jefe de fila/Beneficiario principal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CREA USUARIOS/ASOCIA USUARIOS.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Ficha nº 1 de la GUÍA DE DECLARACIÓN DE GASTOS Y DE FINANCIACIÓN.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47106" name="Picture 2" descr="Resultado de imagen de OVNI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2973" y="-315416"/>
            <a:ext cx="6913523" cy="4248472"/>
          </a:xfrm>
          <a:prstGeom prst="rect">
            <a:avLst/>
          </a:prstGeom>
          <a:noFill/>
        </p:spPr>
      </p:pic>
      <p:pic>
        <p:nvPicPr>
          <p:cNvPr id="12" name="11 Imagen" descr="ticket p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528" y="3183954"/>
            <a:ext cx="4023881" cy="2693318"/>
          </a:xfrm>
          <a:prstGeom prst="rect">
            <a:avLst/>
          </a:prstGeom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1º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ALTA 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SIGEFA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20688"/>
            <a:ext cx="5256584" cy="51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lipse 6"/>
          <p:cNvSpPr/>
          <p:nvPr/>
        </p:nvSpPr>
        <p:spPr>
          <a:xfrm>
            <a:off x="5292080" y="476672"/>
            <a:ext cx="792394" cy="834968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2956" y="2636912"/>
            <a:ext cx="51435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635896" y="3933056"/>
            <a:ext cx="496855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REPOSITORIO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--------</a:t>
            </a:r>
            <a:endParaRPr lang="es-ES" sz="60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BIBLIOTECA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previa a la declaración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635896" y="3933056"/>
            <a:ext cx="496855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A LO LARGO DE TODO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EL AÑO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2264" y="404664"/>
            <a:ext cx="4644152" cy="56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8" name="CuadroTexto 3"/>
          <p:cNvSpPr txBox="1"/>
          <p:nvPr/>
        </p:nvSpPr>
        <p:spPr>
          <a:xfrm>
            <a:off x="364223" y="3121804"/>
            <a:ext cx="4495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REGISTRO DE GASTOS</a:t>
            </a:r>
            <a:endParaRPr lang="es-ES" sz="2400" b="1" dirty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9" name="CuadroTexto 5"/>
          <p:cNvSpPr txBox="1"/>
          <p:nvPr/>
        </p:nvSpPr>
        <p:spPr>
          <a:xfrm>
            <a:off x="364223" y="4221088"/>
            <a:ext cx="4495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REGISTRO DE DATOS</a:t>
            </a:r>
            <a:endParaRPr lang="es-ES" sz="2400" b="1" dirty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564904"/>
            <a:ext cx="42291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 redondeado"/>
          <p:cNvSpPr/>
          <p:nvPr/>
        </p:nvSpPr>
        <p:spPr>
          <a:xfrm>
            <a:off x="251520" y="3140968"/>
            <a:ext cx="7632848" cy="504056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251520" y="3789040"/>
            <a:ext cx="7632848" cy="1512168"/>
          </a:xfrm>
          <a:prstGeom prst="roundRect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DATOS 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PERSONAL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564904"/>
            <a:ext cx="42291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 redondeado"/>
          <p:cNvSpPr/>
          <p:nvPr/>
        </p:nvSpPr>
        <p:spPr>
          <a:xfrm>
            <a:off x="4427984" y="3717032"/>
            <a:ext cx="2880320" cy="504056"/>
          </a:xfrm>
          <a:prstGeom prst="roundRect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DATOS 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PERSONAL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996952"/>
            <a:ext cx="52673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4860032" y="3212976"/>
            <a:ext cx="3240360" cy="216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564904"/>
            <a:ext cx="42291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 redondeado"/>
          <p:cNvSpPr/>
          <p:nvPr/>
        </p:nvSpPr>
        <p:spPr>
          <a:xfrm>
            <a:off x="4427984" y="4221088"/>
            <a:ext cx="3384376" cy="504056"/>
          </a:xfrm>
          <a:prstGeom prst="roundRect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DATOS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CONTRATOS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PÚBLICOS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Resultado de imagen de lupa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516914"/>
            <a:ext cx="5404576" cy="5720398"/>
          </a:xfrm>
          <a:prstGeom prst="rect">
            <a:avLst/>
          </a:prstGeom>
          <a:noFill/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DATOS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CONTRATOS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PÚBLICOS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CuadroTexto 5"/>
          <p:cNvSpPr txBox="1"/>
          <p:nvPr/>
        </p:nvSpPr>
        <p:spPr>
          <a:xfrm>
            <a:off x="4067944" y="967368"/>
            <a:ext cx="26642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Century Gothic" panose="020B0502020202020204" pitchFamily="34" charset="0"/>
              </a:rPr>
              <a:t>Especial atención a la normativa que le sea aplicable a la entidad</a:t>
            </a:r>
            <a:endParaRPr lang="es-ES" sz="28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DATOS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CONTRATOS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PÚBLICOS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140968"/>
            <a:ext cx="5328592" cy="24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4211960" y="3149308"/>
            <a:ext cx="2616836" cy="135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620688"/>
            <a:ext cx="2456901" cy="2231329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4211960" y="3284984"/>
            <a:ext cx="2785400" cy="170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5292080" y="4437112"/>
            <a:ext cx="122413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564904"/>
            <a:ext cx="42291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 redondeado"/>
          <p:cNvSpPr/>
          <p:nvPr/>
        </p:nvSpPr>
        <p:spPr>
          <a:xfrm>
            <a:off x="4427984" y="4797152"/>
            <a:ext cx="3384376" cy="504056"/>
          </a:xfrm>
          <a:prstGeom prst="roundRect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PROVEEDORES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3663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PROVEEDORES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211960" y="3149308"/>
            <a:ext cx="2616836" cy="135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5292080" y="4437112"/>
            <a:ext cx="122413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068960"/>
            <a:ext cx="4790678" cy="17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ángulo 5"/>
          <p:cNvSpPr/>
          <p:nvPr/>
        </p:nvSpPr>
        <p:spPr>
          <a:xfrm>
            <a:off x="5462122" y="3825026"/>
            <a:ext cx="313296" cy="1806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5"/>
          <p:cNvSpPr/>
          <p:nvPr/>
        </p:nvSpPr>
        <p:spPr>
          <a:xfrm>
            <a:off x="5004048" y="3212976"/>
            <a:ext cx="280831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404664"/>
            <a:ext cx="10757749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9512" y="678175"/>
            <a:ext cx="41764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HASTA AQUÍ HEMOS REGISTRADO DATOS Y</a:t>
            </a:r>
          </a:p>
          <a:p>
            <a:pPr>
              <a:spcBef>
                <a:spcPct val="0"/>
              </a:spcBef>
              <a:defRPr/>
            </a:pPr>
            <a:r>
              <a:rPr lang="es-ES" sz="2800" b="1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AHORA COMENZAMOS CON EL REGISTRO DE LOS GASTOS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564904"/>
            <a:ext cx="42291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 redondeado"/>
          <p:cNvSpPr/>
          <p:nvPr/>
        </p:nvSpPr>
        <p:spPr>
          <a:xfrm>
            <a:off x="4427984" y="3140968"/>
            <a:ext cx="3384376" cy="504056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7166" y="5229200"/>
            <a:ext cx="1697322" cy="32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Resultado de imagen de ET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8038" y="2420888"/>
            <a:ext cx="42862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CuadroTexto 5"/>
          <p:cNvSpPr txBox="1"/>
          <p:nvPr/>
        </p:nvSpPr>
        <p:spPr>
          <a:xfrm>
            <a:off x="3779912" y="371703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entury Gothic" pitchFamily="34" charset="0"/>
              </a:rPr>
              <a:t>SOLO ELEGIBLE SI HABÍA GASTO PREVISTO EN ESA CATEGORÍA PARA ESA ENTIDAD.</a:t>
            </a:r>
            <a:endParaRPr lang="es-ES" b="1" dirty="0">
              <a:latin typeface="Century Gothic" pitchFamily="34" charset="0"/>
            </a:endParaRPr>
          </a:p>
        </p:txBody>
      </p:sp>
      <p:sp>
        <p:nvSpPr>
          <p:cNvPr id="16" name="CuadroTexto 5"/>
          <p:cNvSpPr txBox="1"/>
          <p:nvPr/>
        </p:nvSpPr>
        <p:spPr>
          <a:xfrm>
            <a:off x="3779912" y="4509120"/>
            <a:ext cx="5040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entury Gothic" pitchFamily="34" charset="0"/>
              </a:rPr>
              <a:t>SE RECUERDA QUE EL JEFE DE FILA/BENEFICIARIO PRINCIPAL DEBE CONTROLAR DESVIACIONES SUPERIORES ENTRE CATEGORÍAS AL 10% DEL TOTAL DEL PROYECTO.</a:t>
            </a:r>
            <a:endParaRPr lang="es-ES" b="1" dirty="0">
              <a:latin typeface="Century Gothic" pitchFamily="34" charset="0"/>
            </a:endParaRPr>
          </a:p>
        </p:txBody>
      </p:sp>
      <p:pic>
        <p:nvPicPr>
          <p:cNvPr id="15" name="Imagen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692696"/>
            <a:ext cx="1989012" cy="598198"/>
          </a:xfrm>
          <a:prstGeom prst="rect">
            <a:avLst/>
          </a:prstGeom>
        </p:spPr>
      </p:pic>
      <p:pic>
        <p:nvPicPr>
          <p:cNvPr id="17" name="Imagen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6366" y="1251192"/>
            <a:ext cx="4594845" cy="223224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5" name="Imagen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4365104"/>
            <a:ext cx="1122056" cy="337460"/>
          </a:xfrm>
          <a:prstGeom prst="rect">
            <a:avLst/>
          </a:prstGeom>
        </p:spPr>
      </p:pic>
      <p:pic>
        <p:nvPicPr>
          <p:cNvPr id="17" name="Imagen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282" y="4690008"/>
            <a:ext cx="2592078" cy="1259272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sp>
        <p:nvSpPr>
          <p:cNvPr id="11" name="10 Rectángulo redondeado"/>
          <p:cNvSpPr/>
          <p:nvPr/>
        </p:nvSpPr>
        <p:spPr>
          <a:xfrm>
            <a:off x="5254788" y="5170108"/>
            <a:ext cx="1837492" cy="203108"/>
          </a:xfrm>
          <a:prstGeom prst="round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5"/>
          <p:cNvSpPr txBox="1"/>
          <p:nvPr/>
        </p:nvSpPr>
        <p:spPr>
          <a:xfrm>
            <a:off x="4067944" y="3717032"/>
            <a:ext cx="53961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 smtClean="0"/>
              <a:t>CÁLCULO AUTOMÁTICO SIEMPRE</a:t>
            </a:r>
            <a:endParaRPr lang="es-ES" sz="2200" b="1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692696"/>
            <a:ext cx="4032448" cy="273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282" y="4690008"/>
            <a:ext cx="2592078" cy="1259272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07504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8" name="CuadroTexto 5"/>
          <p:cNvSpPr txBox="1"/>
          <p:nvPr/>
        </p:nvSpPr>
        <p:spPr>
          <a:xfrm>
            <a:off x="4067944" y="3429000"/>
            <a:ext cx="53961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 smtClean="0"/>
              <a:t>CÁLCULO AUTOMÁTICO SI SE ELIGIÓ MODALIDAD SIMPLIFICADA</a:t>
            </a:r>
            <a:endParaRPr lang="es-ES" sz="2200" b="1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92696"/>
            <a:ext cx="4032448" cy="273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4365104"/>
            <a:ext cx="1122056" cy="337460"/>
          </a:xfrm>
          <a:prstGeom prst="rect">
            <a:avLst/>
          </a:prstGeom>
        </p:spPr>
      </p:pic>
      <p:sp>
        <p:nvSpPr>
          <p:cNvPr id="13" name="12 Rectángulo redondeado"/>
          <p:cNvSpPr/>
          <p:nvPr/>
        </p:nvSpPr>
        <p:spPr>
          <a:xfrm>
            <a:off x="5254788" y="5026092"/>
            <a:ext cx="1837492" cy="203108"/>
          </a:xfrm>
          <a:prstGeom prst="round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3543200" y="13498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6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EJEMPLO</a:t>
            </a:r>
            <a:endParaRPr kumimoji="0" lang="es-ES" sz="96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08921"/>
            <a:ext cx="8712968" cy="276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Resultado de imagen de ET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547" y="3573016"/>
            <a:ext cx="3008108" cy="26738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517232"/>
            <a:ext cx="1697322" cy="32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3543200" y="1340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6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EJEMPLO</a:t>
            </a:r>
            <a:endParaRPr kumimoji="0" lang="es-ES" sz="96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08921"/>
            <a:ext cx="8712968" cy="276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3491880" y="6926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latin typeface="Century Gothic" pitchFamily="34" charset="0"/>
                <a:ea typeface="+mj-ea"/>
                <a:cs typeface="+mj-cs"/>
              </a:rPr>
              <a:t> 3 ELEMENTOS QUE DESTACAR:</a:t>
            </a:r>
            <a:endParaRPr lang="es-ES" sz="12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4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Fecha de factura siempre anterior a la de fin del proyecto.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solidFill>
                <a:srgbClr val="00B05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Contabilidad</a:t>
            </a:r>
            <a:r>
              <a:rPr kumimoji="0" lang="es-ES" sz="12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separada.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baseline="0" dirty="0" smtClean="0">
              <a:solidFill>
                <a:srgbClr val="0070C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Puede asociarse a una reunión/evento previamente cumplimentado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(lo veremos más adelante).</a:t>
            </a:r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08921"/>
            <a:ext cx="8712968" cy="276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 redondeado"/>
          <p:cNvSpPr/>
          <p:nvPr/>
        </p:nvSpPr>
        <p:spPr>
          <a:xfrm>
            <a:off x="2843808" y="3140968"/>
            <a:ext cx="5328592" cy="28803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2771800" y="3645024"/>
            <a:ext cx="6048672" cy="648072"/>
          </a:xfrm>
          <a:prstGeom prst="round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179512" y="4797152"/>
            <a:ext cx="3168352" cy="504056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2492896"/>
            <a:ext cx="3600400" cy="3269842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5127376" y="9898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 smtClean="0">
                <a:latin typeface="Century Gothic" pitchFamily="34" charset="0"/>
                <a:ea typeface="+mj-ea"/>
                <a:cs typeface="+mj-cs"/>
              </a:rPr>
              <a:t>¡APORTAR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 smtClean="0">
                <a:latin typeface="Century Gothic" pitchFamily="34" charset="0"/>
                <a:ea typeface="+mj-ea"/>
                <a:cs typeface="+mj-cs"/>
              </a:rPr>
              <a:t>PRUEBAS!</a:t>
            </a:r>
            <a:endParaRPr kumimoji="0" lang="es-E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CuadroTexto 5"/>
          <p:cNvSpPr txBox="1"/>
          <p:nvPr/>
        </p:nvSpPr>
        <p:spPr>
          <a:xfrm>
            <a:off x="179512" y="2996952"/>
            <a:ext cx="694978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/>
              <a:t>FACTURA.</a:t>
            </a:r>
          </a:p>
          <a:p>
            <a:pPr>
              <a:buFont typeface="Arial" pitchFamily="34" charset="0"/>
              <a:buChar char="•"/>
            </a:pPr>
            <a:endParaRPr lang="es-ES" sz="2000" b="1" dirty="0" smtClean="0"/>
          </a:p>
          <a:p>
            <a:r>
              <a:rPr lang="es-ES" sz="2000" b="1" dirty="0" smtClean="0"/>
              <a:t>JUSTIFICANTE BANCARIO (SI NO FIRMA UN</a:t>
            </a:r>
          </a:p>
          <a:p>
            <a:r>
              <a:rPr lang="es-ES" sz="2000" b="1" dirty="0" smtClean="0">
                <a:solidFill>
                  <a:srgbClr val="00B050"/>
                </a:solidFill>
              </a:rPr>
              <a:t>TERCERO CUALIFICADO</a:t>
            </a:r>
            <a:r>
              <a:rPr lang="es-ES" sz="2000" b="1" dirty="0" smtClean="0"/>
              <a:t>).</a:t>
            </a:r>
          </a:p>
          <a:p>
            <a:pPr>
              <a:buFont typeface="Arial" pitchFamily="34" charset="0"/>
              <a:buChar char="•"/>
            </a:pPr>
            <a:endParaRPr lang="es-ES" sz="2000" b="1" dirty="0" smtClean="0"/>
          </a:p>
          <a:p>
            <a:r>
              <a:rPr lang="es-ES" sz="2000" b="1" dirty="0" smtClean="0"/>
              <a:t>ACLARACIÓN PARA EL CONTROLADOR DE</a:t>
            </a:r>
          </a:p>
          <a:p>
            <a:r>
              <a:rPr lang="es-ES" sz="2000" b="1" dirty="0" smtClean="0"/>
              <a:t>PRIMER NIVEL (SI PROCEDE).</a:t>
            </a:r>
          </a:p>
          <a:p>
            <a:pPr>
              <a:buFont typeface="Arial" pitchFamily="34" charset="0"/>
              <a:buChar char="•"/>
            </a:pPr>
            <a:endParaRPr lang="es-ES" sz="2000" b="1" dirty="0" smtClean="0"/>
          </a:p>
          <a:p>
            <a:r>
              <a:rPr lang="es-ES" sz="2000" b="1" dirty="0" smtClean="0"/>
              <a:t>AQUÍ  PODRÍA IR EL PDF DEL FOLLETO, QUE TAMBIÉN IRÍA EN EL</a:t>
            </a:r>
          </a:p>
          <a:p>
            <a:r>
              <a:rPr lang="es-ES" sz="2000" b="1" dirty="0" smtClean="0">
                <a:solidFill>
                  <a:srgbClr val="00B050"/>
                </a:solidFill>
              </a:rPr>
              <a:t>INFORME DE EJECUCIÓN</a:t>
            </a:r>
            <a:r>
              <a:rPr lang="es-ES" sz="2000" b="1" dirty="0" smtClean="0"/>
              <a:t>.</a:t>
            </a:r>
          </a:p>
          <a:p>
            <a:pPr>
              <a:buFontTx/>
              <a:buChar char="-"/>
            </a:pPr>
            <a:endParaRPr lang="es-ES" sz="1600" b="1" dirty="0" smtClean="0"/>
          </a:p>
          <a:p>
            <a:pPr>
              <a:buFontTx/>
              <a:buChar char="-"/>
            </a:pPr>
            <a:endParaRPr lang="es-ES" b="1" dirty="0" smtClean="0"/>
          </a:p>
          <a:p>
            <a:pPr>
              <a:buFontTx/>
              <a:buChar char="-"/>
            </a:pPr>
            <a:endParaRPr lang="es-ES" b="1" dirty="0" smtClean="0"/>
          </a:p>
          <a:p>
            <a:pPr>
              <a:buFontTx/>
              <a:buChar char="-"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-540568" y="3140968"/>
            <a:ext cx="9793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1" algn="ctr">
              <a:spcBef>
                <a:spcPct val="0"/>
              </a:spcBef>
              <a:defRPr/>
            </a:pPr>
            <a:r>
              <a:rPr lang="es-ES" sz="3800" b="1" dirty="0" smtClean="0">
                <a:latin typeface="Century Gothic" pitchFamily="34" charset="0"/>
                <a:ea typeface="+mj-ea"/>
                <a:cs typeface="+mj-cs"/>
              </a:rPr>
              <a:t>¿QUÉ ES UN </a:t>
            </a:r>
            <a:r>
              <a:rPr lang="es-ES" sz="3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TERCERO CUALIFICADO</a:t>
            </a:r>
            <a:r>
              <a:rPr lang="es-ES" sz="3800" b="1" dirty="0" smtClean="0">
                <a:latin typeface="Century Gothic" pitchFamily="34" charset="0"/>
                <a:ea typeface="+mj-ea"/>
                <a:cs typeface="+mj-cs"/>
              </a:rPr>
              <a:t>?</a:t>
            </a:r>
          </a:p>
          <a:p>
            <a:pPr lvl="1" algn="ctr">
              <a:spcBef>
                <a:spcPct val="0"/>
              </a:spcBef>
              <a:defRPr/>
            </a:pPr>
            <a:endParaRPr kumimoji="0" lang="es-ES" sz="36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lvl="1" algn="ctr">
              <a:spcBef>
                <a:spcPct val="0"/>
              </a:spcBef>
              <a:defRPr/>
            </a:pPr>
            <a:r>
              <a:rPr kumimoji="0" lang="es-E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Ver anexo 3</a:t>
            </a:r>
            <a:r>
              <a:rPr kumimoji="0" lang="es-ES" sz="3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de la Guía de declaración.</a:t>
            </a:r>
            <a:endParaRPr kumimoji="0" lang="es-E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GASTOS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-540568" y="4014192"/>
            <a:ext cx="97930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1" algn="ctr">
              <a:spcBef>
                <a:spcPct val="0"/>
              </a:spcBef>
              <a:defRPr/>
            </a:pPr>
            <a:r>
              <a:rPr lang="es-ES" sz="3800" b="1" dirty="0" smtClean="0">
                <a:latin typeface="Century Gothic" pitchFamily="34" charset="0"/>
                <a:ea typeface="+mj-ea"/>
                <a:cs typeface="+mj-cs"/>
              </a:rPr>
              <a:t>¿QUÉ ES UN </a:t>
            </a:r>
            <a:r>
              <a:rPr lang="es-ES" sz="3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INFORME DE EJECUCIÓN</a:t>
            </a:r>
            <a:r>
              <a:rPr lang="es-ES" sz="3800" b="1" dirty="0" smtClean="0">
                <a:latin typeface="Century Gothic" pitchFamily="34" charset="0"/>
                <a:ea typeface="+mj-ea"/>
                <a:cs typeface="+mj-cs"/>
              </a:rPr>
              <a:t>?</a:t>
            </a:r>
          </a:p>
          <a:p>
            <a:pPr lvl="1" algn="ctr">
              <a:spcBef>
                <a:spcPct val="0"/>
              </a:spcBef>
              <a:defRPr/>
            </a:pPr>
            <a:endParaRPr kumimoji="0" lang="es-ES" sz="10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lvl="1" algn="ctr">
              <a:spcBef>
                <a:spcPct val="0"/>
              </a:spcBef>
              <a:defRPr/>
            </a:pPr>
            <a:endParaRPr kumimoji="0" lang="es-ES" sz="10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lvl="1" algn="ctr">
              <a:spcBef>
                <a:spcPct val="0"/>
              </a:spcBef>
              <a:defRPr/>
            </a:pPr>
            <a:r>
              <a:rPr kumimoji="0" lang="es-E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L</a:t>
            </a:r>
            <a:r>
              <a:rPr lang="es-ES" sz="3200" dirty="0" smtClean="0">
                <a:latin typeface="Century Gothic" pitchFamily="34" charset="0"/>
                <a:ea typeface="+mj-ea"/>
                <a:cs typeface="+mj-cs"/>
              </a:rPr>
              <a:t>a Declaración de gastos y de financiación se compone de una parte financiera y otra relativa a la ejecución física del proyecto.</a:t>
            </a:r>
          </a:p>
          <a:p>
            <a:pPr lvl="1" algn="ctr">
              <a:spcBef>
                <a:spcPct val="0"/>
              </a:spcBef>
              <a:defRPr/>
            </a:pPr>
            <a:r>
              <a:rPr lang="es-ES" sz="3200" dirty="0" smtClean="0">
                <a:latin typeface="Century Gothic" pitchFamily="34" charset="0"/>
                <a:ea typeface="+mj-ea"/>
                <a:cs typeface="+mj-cs"/>
              </a:rPr>
              <a:t>Ambas tienen la misma</a:t>
            </a:r>
          </a:p>
          <a:p>
            <a:pPr lvl="1" algn="ctr">
              <a:spcBef>
                <a:spcPct val="0"/>
              </a:spcBef>
              <a:defRPr/>
            </a:pPr>
            <a:r>
              <a:rPr lang="es-ES" sz="3200" dirty="0" smtClean="0">
                <a:latin typeface="Century Gothic" pitchFamily="34" charset="0"/>
                <a:ea typeface="+mj-ea"/>
                <a:cs typeface="+mj-cs"/>
              </a:rPr>
              <a:t>IMPORTANCIA = ALTA</a:t>
            </a:r>
            <a:endParaRPr kumimoji="0" lang="es-E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3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</a:t>
            </a: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FINANCIACIONES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95536" y="4077072"/>
            <a:ext cx="83529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SE DECLARAN LAS COFINANCIACIONES PÚBLICAS RECIBIDAS</a:t>
            </a:r>
            <a:endParaRPr kumimoji="0" lang="es-ES" sz="3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20688"/>
            <a:ext cx="5256584" cy="51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6"/>
          <p:cNvSpPr/>
          <p:nvPr/>
        </p:nvSpPr>
        <p:spPr>
          <a:xfrm>
            <a:off x="5651814" y="476672"/>
            <a:ext cx="792394" cy="834968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3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REGISTRO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 </a:t>
            </a: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FINANCIACIONES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20688"/>
            <a:ext cx="5256584" cy="51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6"/>
          <p:cNvSpPr/>
          <p:nvPr/>
        </p:nvSpPr>
        <p:spPr>
          <a:xfrm>
            <a:off x="5651814" y="476672"/>
            <a:ext cx="792394" cy="834968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4" descr="Resultado de imagen de lupa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556792"/>
            <a:ext cx="6876255" cy="7278076"/>
          </a:xfrm>
          <a:prstGeom prst="rect">
            <a:avLst/>
          </a:prstGeom>
          <a:noFill/>
        </p:spPr>
      </p:pic>
      <p:sp>
        <p:nvSpPr>
          <p:cNvPr id="9" name="CuadroTexto 5"/>
          <p:cNvSpPr txBox="1"/>
          <p:nvPr/>
        </p:nvSpPr>
        <p:spPr>
          <a:xfrm>
            <a:off x="5148064" y="2335520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Century Gothic" panose="020B0502020202020204" pitchFamily="34" charset="0"/>
              </a:rPr>
              <a:t>Atención entidades con limitación en la financiación pública por ayudas de Estado</a:t>
            </a:r>
            <a:endParaRPr lang="es-ES" sz="28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4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PAGOS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RECIBIDOS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95536" y="4077072"/>
            <a:ext cx="83529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SE DECLARA LA SUBVENCIÓN FEDER EFECTIVAMENTE REEMBOLSADA</a:t>
            </a:r>
            <a:endParaRPr kumimoji="0" lang="es-ES" sz="3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20688"/>
            <a:ext cx="5256584" cy="51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6"/>
          <p:cNvSpPr/>
          <p:nvPr/>
        </p:nvSpPr>
        <p:spPr>
          <a:xfrm>
            <a:off x="6011854" y="476672"/>
            <a:ext cx="792394" cy="834968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5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REUNIONES/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EVENTOS DEL PROYECTO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95536" y="4077072"/>
            <a:ext cx="83529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8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COMÚN PARA TODOS LOS BENEFICIARIOS/SOCIOS PARA NO DUPLICAR ESFUERZOS NI DOCUMENTACIÓN</a:t>
            </a:r>
            <a:endParaRPr kumimoji="0" lang="es-ES" sz="3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20688"/>
            <a:ext cx="5256584" cy="51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6"/>
          <p:cNvSpPr/>
          <p:nvPr/>
        </p:nvSpPr>
        <p:spPr>
          <a:xfrm>
            <a:off x="4932040" y="476672"/>
            <a:ext cx="792394" cy="834968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5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REUNIONES/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EVENTOS DEL PROYECTO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20688"/>
            <a:ext cx="5256584" cy="51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6"/>
          <p:cNvSpPr/>
          <p:nvPr/>
        </p:nvSpPr>
        <p:spPr>
          <a:xfrm>
            <a:off x="4932040" y="476672"/>
            <a:ext cx="792394" cy="834968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08920"/>
            <a:ext cx="8712968" cy="276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 redondeado"/>
          <p:cNvSpPr/>
          <p:nvPr/>
        </p:nvSpPr>
        <p:spPr>
          <a:xfrm>
            <a:off x="179512" y="4797151"/>
            <a:ext cx="3168352" cy="504056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86816" y="12778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6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DECLARACIÓN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INDIVIDUAL DE GASTOS Y DE FINANCIACIÓN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95536" y="4077072"/>
            <a:ext cx="83529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20688"/>
            <a:ext cx="5256584" cy="51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6"/>
          <p:cNvSpPr/>
          <p:nvPr/>
        </p:nvSpPr>
        <p:spPr>
          <a:xfrm>
            <a:off x="6371894" y="476672"/>
            <a:ext cx="792394" cy="834968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89040"/>
            <a:ext cx="1368152" cy="167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5373216"/>
            <a:ext cx="66263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284984"/>
            <a:ext cx="64807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4077072"/>
            <a:ext cx="648072" cy="53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696" y="4653136"/>
            <a:ext cx="66387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60529" y="3212976"/>
            <a:ext cx="1527495" cy="26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 redondeado"/>
          <p:cNvSpPr/>
          <p:nvPr/>
        </p:nvSpPr>
        <p:spPr>
          <a:xfrm>
            <a:off x="3347864" y="3933056"/>
            <a:ext cx="4824536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 redondeado"/>
          <p:cNvSpPr/>
          <p:nvPr/>
        </p:nvSpPr>
        <p:spPr>
          <a:xfrm>
            <a:off x="3347864" y="4149080"/>
            <a:ext cx="4824536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4824536" y="386104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dirty="0" smtClean="0"/>
              <a:t>INGRESOS Y GASTOS DE EXPLOTACIÓN</a:t>
            </a:r>
            <a:endParaRPr lang="es-ES" sz="1600" b="1" dirty="0" smtClean="0"/>
          </a:p>
        </p:txBody>
      </p:sp>
      <p:sp>
        <p:nvSpPr>
          <p:cNvPr id="18" name="17 Rectángulo"/>
          <p:cNvSpPr/>
          <p:nvPr/>
        </p:nvSpPr>
        <p:spPr>
          <a:xfrm>
            <a:off x="4824536" y="407707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dirty="0" smtClean="0"/>
              <a:t>INFORME INTERMEDIO DE EJECUCIÓN</a:t>
            </a:r>
            <a:endParaRPr lang="es-E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37981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INGRESOS 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GASTOS 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EXPLOTACIÓN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86816" y="12778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6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DECLARACIÓN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INDIVIDUAL DE GASTOS Y DE FINANCIACIÓN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021122"/>
            <a:ext cx="2206974" cy="31441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2" name="CuadroTexto 5"/>
          <p:cNvSpPr txBox="1"/>
          <p:nvPr/>
        </p:nvSpPr>
        <p:spPr>
          <a:xfrm>
            <a:off x="6012160" y="3429000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>
                <a:latin typeface="Century Gothic" panose="020B0502020202020204" pitchFamily="34" charset="0"/>
              </a:rPr>
              <a:t>CADA</a:t>
            </a:r>
          </a:p>
          <a:p>
            <a:pPr algn="ctr"/>
            <a:r>
              <a:rPr lang="es-ES" sz="3000" b="1" dirty="0" smtClean="0">
                <a:latin typeface="Century Gothic" panose="020B0502020202020204" pitchFamily="34" charset="0"/>
              </a:rPr>
              <a:t>PROYECTO CASUÍSTICA PARTICULAR</a:t>
            </a:r>
            <a:endParaRPr lang="es-ES" sz="3000" b="1" dirty="0">
              <a:latin typeface="Century Gothic" panose="020B0502020202020204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107504" y="3429000"/>
            <a:ext cx="2592288" cy="6480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37981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INGRESOS 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GASTOS DE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EXPLOTACIÓN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86816" y="12778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6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DECLARACIÓN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INDIVIDUAL DE GASTOS Y DE FINANCIACIÓN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CuadroTexto 5"/>
          <p:cNvSpPr txBox="1"/>
          <p:nvPr/>
        </p:nvSpPr>
        <p:spPr>
          <a:xfrm>
            <a:off x="3923928" y="3476615"/>
            <a:ext cx="5400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Century Gothic" panose="020B0502020202020204" pitchFamily="34" charset="0"/>
              </a:rPr>
              <a:t>SE DEDUCEN DEL INGRESO BRUTO AQUELLOS GASTOS DE EXPLOTACIÓN NO PRESENTADOS PARA SU SUBVENCIONABILIDAD</a:t>
            </a:r>
            <a:endParaRPr lang="es-ES" sz="3000" b="1" dirty="0">
              <a:latin typeface="Century Gothic" panose="020B0502020202020204" pitchFamily="34" charset="0"/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107504" y="4077072"/>
            <a:ext cx="3672408" cy="12241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408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INFORME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INTERMEDIO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 EJECUCIÓN DEL BENEFICIARIO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86816" y="12778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6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DECLARACIÓN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INDIVIDUAL DE GASTOS Y DE FINANCIACIÓN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4015" y="2564904"/>
            <a:ext cx="1202190" cy="364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492896"/>
            <a:ext cx="1098047" cy="3843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408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INFORME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INTERMEDIO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 EJECUCIÓN DEL BENEFICIARIO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86816" y="12778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6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DECLARACIÓN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INDIVIDUAL DE GASTOS Y DE FINANCIACIÓN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2843808" y="4365104"/>
            <a:ext cx="83529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RELATO CLARO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DE LO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QUE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SE HA HECHO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07504" y="408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INFORME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INTERMEDIO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E33663"/>
                </a:solidFill>
                <a:latin typeface="Century Gothic" pitchFamily="34" charset="0"/>
                <a:ea typeface="+mj-ea"/>
                <a:cs typeface="+mj-cs"/>
              </a:rPr>
              <a:t>DE EJECUCIÓN DEL BENEFICIARIO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E33663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86816" y="12778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6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DECLARACIÓN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INDIVIDUAL DE GASTOS Y DE FINANCIACIÓN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4788024" y="4365104"/>
            <a:ext cx="421196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noProof="0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SE ACOMPAÑA DE PRUEBAS QUE FACILITEN SU COMPRENSIÓN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20888"/>
            <a:ext cx="7053003" cy="3813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88640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347864" y="3933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86816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7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º PASO: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SE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FIRMA Y SE ENVÍA AL CONTROLADOR DE PRIMER NIVEL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616659"/>
            <a:ext cx="1512168" cy="45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1" name="7 Título"/>
          <p:cNvSpPr txBox="1">
            <a:spLocks/>
          </p:cNvSpPr>
          <p:nvPr/>
        </p:nvSpPr>
        <p:spPr>
          <a:xfrm>
            <a:off x="3131840" y="989856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INDIVIDUALES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907704" y="629747"/>
            <a:ext cx="1109712" cy="71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Elipse"/>
          <p:cNvSpPr/>
          <p:nvPr/>
        </p:nvSpPr>
        <p:spPr>
          <a:xfrm flipH="1" flipV="1">
            <a:off x="2267744" y="1484784"/>
            <a:ext cx="288032" cy="2880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797152"/>
            <a:ext cx="12061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Elipse"/>
          <p:cNvSpPr/>
          <p:nvPr/>
        </p:nvSpPr>
        <p:spPr>
          <a:xfrm flipH="1" flipV="1">
            <a:off x="5292080" y="4509120"/>
            <a:ext cx="288032" cy="2880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6" name="7 Título"/>
          <p:cNvSpPr txBox="1">
            <a:spLocks/>
          </p:cNvSpPr>
          <p:nvPr/>
        </p:nvSpPr>
        <p:spPr>
          <a:xfrm>
            <a:off x="6804248" y="5166320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DE 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OPERACIÓN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292080" y="1333372"/>
            <a:ext cx="702690" cy="43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Resultado de imagen de lupa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273764"/>
            <a:ext cx="1287888" cy="1363148"/>
          </a:xfrm>
          <a:prstGeom prst="rect">
            <a:avLst/>
          </a:prstGeom>
          <a:noFill/>
        </p:spPr>
      </p:pic>
      <p:sp>
        <p:nvSpPr>
          <p:cNvPr id="18" name="17 Elipse"/>
          <p:cNvSpPr/>
          <p:nvPr/>
        </p:nvSpPr>
        <p:spPr>
          <a:xfrm flipH="1" flipV="1">
            <a:off x="5436096" y="2132856"/>
            <a:ext cx="288032" cy="2880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9" name="7 Título"/>
          <p:cNvSpPr txBox="1">
            <a:spLocks/>
          </p:cNvSpPr>
          <p:nvPr/>
        </p:nvSpPr>
        <p:spPr>
          <a:xfrm>
            <a:off x="6300192" y="2934072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CONTROL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PRIMER NIVEL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77830" name="Picture 6" descr="Resultado de imagen de círculo VERDE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24536" y="513184"/>
            <a:ext cx="3851920" cy="3851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10" name="Picture 6" descr="Resultado de imagen de BOCADILLO TEXTO BLABLA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340768"/>
            <a:ext cx="1954163" cy="1005358"/>
          </a:xfrm>
          <a:prstGeom prst="rect">
            <a:avLst/>
          </a:prstGeom>
          <a:noFill/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Elipse"/>
          <p:cNvSpPr/>
          <p:nvPr/>
        </p:nvSpPr>
        <p:spPr>
          <a:xfrm flipH="1" flipV="1">
            <a:off x="2267744" y="1484784"/>
            <a:ext cx="288032" cy="2880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8" name="17 Elipse"/>
          <p:cNvSpPr/>
          <p:nvPr/>
        </p:nvSpPr>
        <p:spPr>
          <a:xfrm flipH="1" flipV="1">
            <a:off x="5436096" y="2132856"/>
            <a:ext cx="288032" cy="2880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72706" name="Picture 2" descr="Resultado de imagen de BOCADILLO TEXTO BLABLA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48680"/>
            <a:ext cx="898326" cy="898326"/>
          </a:xfrm>
          <a:prstGeom prst="rect">
            <a:avLst/>
          </a:prstGeom>
          <a:noFill/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705570"/>
            <a:ext cx="3065164" cy="353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10" name="Picture 6" descr="Resultado de imagen de BOCADILLO TEXTO BLABLA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340768"/>
            <a:ext cx="1954163" cy="1005358"/>
          </a:xfrm>
          <a:prstGeom prst="rect">
            <a:avLst/>
          </a:prstGeom>
          <a:noFill/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Elipse"/>
          <p:cNvSpPr/>
          <p:nvPr/>
        </p:nvSpPr>
        <p:spPr>
          <a:xfrm flipH="1" flipV="1">
            <a:off x="2267744" y="1484784"/>
            <a:ext cx="288032" cy="2880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8" name="17 Elipse"/>
          <p:cNvSpPr/>
          <p:nvPr/>
        </p:nvSpPr>
        <p:spPr>
          <a:xfrm flipH="1" flipV="1">
            <a:off x="5436096" y="2132856"/>
            <a:ext cx="288032" cy="2880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72706" name="Picture 2" descr="Resultado de imagen de BOCADILLO TEXTO BLABLA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48680"/>
            <a:ext cx="898326" cy="898326"/>
          </a:xfrm>
          <a:prstGeom prst="rect">
            <a:avLst/>
          </a:prstGeom>
          <a:noFill/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705570"/>
            <a:ext cx="3065164" cy="353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uadroTexto 5"/>
          <p:cNvSpPr txBox="1"/>
          <p:nvPr/>
        </p:nvSpPr>
        <p:spPr>
          <a:xfrm>
            <a:off x="164629" y="3789040"/>
            <a:ext cx="606355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Century Gothic" panose="020B0502020202020204" pitchFamily="34" charset="0"/>
              </a:rPr>
              <a:t>- TRAZABILIDAD</a:t>
            </a:r>
          </a:p>
          <a:p>
            <a:pPr>
              <a:buFontTx/>
              <a:buChar char="-"/>
            </a:pPr>
            <a:endParaRPr lang="es-ES" sz="1200" b="1" dirty="0" smtClean="0">
              <a:latin typeface="Century Gothic" panose="020B0502020202020204" pitchFamily="34" charset="0"/>
            </a:endParaRPr>
          </a:p>
          <a:p>
            <a:endParaRPr lang="es-ES" sz="900" b="1" dirty="0" smtClean="0">
              <a:latin typeface="Century Gothic" panose="020B0502020202020204" pitchFamily="34" charset="0"/>
            </a:endParaRPr>
          </a:p>
          <a:p>
            <a:r>
              <a:rPr lang="es-ES" sz="3000" b="1" dirty="0" smtClean="0">
                <a:latin typeface="Century Gothic" panose="020B0502020202020204" pitchFamily="34" charset="0"/>
              </a:rPr>
              <a:t>- IMPORTANCIA DEL MAIL</a:t>
            </a:r>
          </a:p>
          <a:p>
            <a:r>
              <a:rPr lang="es-ES" sz="3000" b="1" dirty="0" smtClean="0">
                <a:latin typeface="Century Gothic" panose="020B0502020202020204" pitchFamily="34" charset="0"/>
              </a:rPr>
              <a:t>  INDICADO PARA RESPONSABLE </a:t>
            </a:r>
          </a:p>
          <a:p>
            <a:r>
              <a:rPr lang="es-ES" sz="3000" b="1" dirty="0" smtClean="0">
                <a:latin typeface="Century Gothic" panose="020B0502020202020204" pitchFamily="34" charset="0"/>
              </a:rPr>
              <a:t>  DE NOTIFICACIONES</a:t>
            </a:r>
            <a:endParaRPr lang="es-ES" sz="30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518864" y="2646040"/>
            <a:ext cx="8229600" cy="1143000"/>
          </a:xfrm>
        </p:spPr>
        <p:txBody>
          <a:bodyPr/>
          <a:lstStyle/>
          <a:p>
            <a:r>
              <a:rPr lang="es-ES" dirty="0" smtClean="0"/>
              <a:t>DECLARACIÓN DE GASTOS Y DE FINANCIACIÓN DE LA OPERACIÓN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8175" y="764704"/>
            <a:ext cx="46958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44016" y="14847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 PARTIR DE LAS DECLARACIONES INDIVIDUALES. VALIDADOS LOS GASTOS POR EL CONTROLADOR DE 1º NIVEL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55202" y="2987660"/>
            <a:ext cx="3624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latin typeface="Century Gothic" pitchFamily="34" charset="0"/>
              </a:rPr>
              <a:t>SOLICITA REEMBOLSO DE FEDER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44016" y="350100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 smtClean="0">
                <a:solidFill>
                  <a:srgbClr val="002060"/>
                </a:solidFill>
                <a:latin typeface="Century Gothic" pitchFamily="34" charset="0"/>
              </a:rPr>
              <a:t>RESPONSABLE DE QUE LOS GASTOS Y FINANCIACIÓN DECLARADOS POR LOS BENEFICIARIOS ESTÉN RELACIONADOS CON LA PUESTA EN MARCHA Y EJECUCIÓN DEL PROYECTO</a:t>
            </a:r>
            <a:endParaRPr lang="es-ES" sz="2400" b="1" dirty="0" smtClean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79512" y="50851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 smtClean="0">
                <a:solidFill>
                  <a:srgbClr val="002060"/>
                </a:solidFill>
                <a:latin typeface="Century Gothic" pitchFamily="34" charset="0"/>
              </a:rPr>
              <a:t>SI NO LO ESTUVIERAN, TIENE LA OBLIGACIÓN DE COMUNICARLO.</a:t>
            </a:r>
            <a:endParaRPr lang="es-ES" sz="2400" b="1" dirty="0" smtClean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-1569368" y="548680"/>
            <a:ext cx="8229600" cy="1143000"/>
          </a:xfrm>
        </p:spPr>
        <p:txBody>
          <a:bodyPr/>
          <a:lstStyle/>
          <a:p>
            <a:r>
              <a:rPr lang="es-ES" sz="2000" dirty="0" smtClean="0"/>
              <a:t>JEFE DE FILA/BENEFICIARIO PRINCIPAL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8175" y="764704"/>
            <a:ext cx="46958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44016" y="1412776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1º.</a:t>
            </a:r>
          </a:p>
          <a:p>
            <a:endParaRPr lang="es-ES" sz="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algn="ctr">
              <a:spcBef>
                <a:spcPct val="0"/>
              </a:spcBef>
            </a:pPr>
            <a:r>
              <a:rPr lang="es-ES" sz="20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GASTOS, INGRESOS Y FINANCIACIÓN</a:t>
            </a:r>
          </a:p>
          <a:p>
            <a:pPr algn="ctr">
              <a:spcBef>
                <a:spcPct val="0"/>
              </a:spcBef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VALIDADOS POR EL CONTROLADOR DE PRIMER NIVEL (TAREA AUTOMÁTICA EN SIGEFA)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55202" y="3645024"/>
            <a:ext cx="47048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latin typeface="Century Gothic" pitchFamily="34" charset="0"/>
              </a:rPr>
              <a:t>2º.</a:t>
            </a:r>
          </a:p>
          <a:p>
            <a:endParaRPr lang="es-ES" sz="8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algn="ctr">
              <a:spcBef>
                <a:spcPct val="0"/>
              </a:spcBef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EN EL INFORME DE EJECUCIÓN LAS</a:t>
            </a:r>
          </a:p>
          <a:p>
            <a:pPr algn="ctr">
              <a:spcBef>
                <a:spcPct val="0"/>
              </a:spcBef>
            </a:pPr>
            <a:r>
              <a:rPr lang="es-ES" sz="2000" b="1" dirty="0" smtClean="0">
                <a:solidFill>
                  <a:srgbClr val="00B050"/>
                </a:solidFill>
                <a:latin typeface="Century Gothic" pitchFamily="34" charset="0"/>
                <a:ea typeface="+mj-ea"/>
                <a:cs typeface="+mj-cs"/>
              </a:rPr>
              <a:t>ACCIONES, ENTREGABLES, INDICADORES</a:t>
            </a:r>
          </a:p>
          <a:p>
            <a:pPr algn="ctr">
              <a:spcBef>
                <a:spcPct val="0"/>
              </a:spcBef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Y OTROS ASPECTOS SOLICITADOS</a:t>
            </a:r>
          </a:p>
          <a:p>
            <a:pPr algn="ctr">
              <a:spcBef>
                <a:spcPct val="0"/>
              </a:spcBef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EN EL INFORME.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-1476672" y="620688"/>
            <a:ext cx="8229600" cy="854968"/>
          </a:xfrm>
        </p:spPr>
        <p:txBody>
          <a:bodyPr/>
          <a:lstStyle/>
          <a:p>
            <a:r>
              <a:rPr lang="es-ES" sz="2000" dirty="0" smtClean="0"/>
              <a:t>RECOPILA (CONSOLIDA):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979712" y="4365104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www.poctefa.eu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info@poctefa.eu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#POCTEFA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0" y="1772816"/>
            <a:ext cx="9144000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835696" y="2564904"/>
            <a:ext cx="5472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Century Gothic" pitchFamily="34" charset="0"/>
              </a:rPr>
              <a:t>Gracias | </a:t>
            </a:r>
            <a:r>
              <a:rPr lang="es-ES" sz="4800" dirty="0" err="1" smtClean="0">
                <a:solidFill>
                  <a:schemeClr val="bg1"/>
                </a:solidFill>
                <a:latin typeface="Century Gothic" pitchFamily="34" charset="0"/>
              </a:rPr>
              <a:t>Merci</a:t>
            </a:r>
            <a:endParaRPr lang="es-ES" sz="48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1979712" y="6165304"/>
            <a:ext cx="5616624" cy="369332"/>
            <a:chOff x="395536" y="6165304"/>
            <a:chExt cx="5616624" cy="369332"/>
          </a:xfrm>
        </p:grpSpPr>
        <p:sp>
          <p:nvSpPr>
            <p:cNvPr id="5" name="4 CuadroTexto"/>
            <p:cNvSpPr txBox="1"/>
            <p:nvPr/>
          </p:nvSpPr>
          <p:spPr>
            <a:xfrm>
              <a:off x="395536" y="6165304"/>
              <a:ext cx="561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tx2"/>
                  </a:solidFill>
                </a:rPr>
                <a:t>Síguenos en | </a:t>
              </a:r>
              <a:r>
                <a:rPr lang="es-ES" dirty="0" err="1" smtClean="0">
                  <a:solidFill>
                    <a:schemeClr val="tx2"/>
                  </a:solidFill>
                </a:rPr>
                <a:t>Suivez-nous</a:t>
              </a:r>
              <a:r>
                <a:rPr lang="es-ES" dirty="0" smtClean="0">
                  <a:solidFill>
                    <a:schemeClr val="tx2"/>
                  </a:solidFill>
                </a:rPr>
                <a:t> sur                         @</a:t>
              </a:r>
              <a:r>
                <a:rPr lang="es-ES" dirty="0" err="1" smtClean="0">
                  <a:solidFill>
                    <a:schemeClr val="tx2"/>
                  </a:solidFill>
                </a:rPr>
                <a:t>ctppoctefa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pic>
          <p:nvPicPr>
            <p:cNvPr id="6" name="5 Imagen" descr="1000px-F_icon.sv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7864" y="6237312"/>
              <a:ext cx="216024" cy="216024"/>
            </a:xfrm>
            <a:prstGeom prst="rect">
              <a:avLst/>
            </a:prstGeom>
          </p:spPr>
        </p:pic>
        <p:pic>
          <p:nvPicPr>
            <p:cNvPr id="7" name="6 Imagen" descr="twitter-icon-square-logo-previe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896" y="6237312"/>
              <a:ext cx="216024" cy="216024"/>
            </a:xfrm>
            <a:prstGeom prst="rect">
              <a:avLst/>
            </a:prstGeom>
          </p:spPr>
        </p:pic>
        <p:pic>
          <p:nvPicPr>
            <p:cNvPr id="8" name="7 Imagen" descr="square-linkedin-51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3928" y="6237312"/>
              <a:ext cx="226458" cy="226458"/>
            </a:xfrm>
            <a:prstGeom prst="rect">
              <a:avLst/>
            </a:prstGeom>
          </p:spPr>
        </p:pic>
        <p:pic>
          <p:nvPicPr>
            <p:cNvPr id="9" name="8 Imagen" descr="Youtube_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1960" y="6237312"/>
              <a:ext cx="220108" cy="2084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2580</TotalTime>
  <Words>864</Words>
  <Application>Microsoft Office PowerPoint</Application>
  <PresentationFormat>Presentación en pantalla (4:3)</PresentationFormat>
  <Paragraphs>324</Paragraphs>
  <Slides>49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49</vt:i4>
      </vt:variant>
    </vt:vector>
  </HeadingPairs>
  <TitlesOfParts>
    <vt:vector size="51" baseType="lpstr">
      <vt:lpstr>Tema de Office</vt:lpstr>
      <vt:lpstr>Diseño personalizado</vt:lpstr>
      <vt:lpstr>Diapositiva 1</vt:lpstr>
      <vt:lpstr>LAS DECLARACIONES DE GASTOS Y DE FINANCIACIÓN</vt:lpstr>
      <vt:lpstr> </vt:lpstr>
      <vt:lpstr>DECLARACIÓN INDIVIDUAL DE GASTOS Y DE FINANCIACIÓN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DECLARACIÓN DE GASTOS Y DE FINANCIACIÓN DE LA OPERACIÓN</vt:lpstr>
      <vt:lpstr>JEFE DE FILA/BENEFICIARIO PRINCIPAL</vt:lpstr>
      <vt:lpstr>RECOPILA (CONSOLIDA):</vt:lpstr>
      <vt:lpstr>Diapositiva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Calibri 44</dc:title>
  <dc:creator>IGOA</dc:creator>
  <cp:lastModifiedBy>Usuario</cp:lastModifiedBy>
  <cp:revision>257</cp:revision>
  <dcterms:created xsi:type="dcterms:W3CDTF">2014-10-08T09:06:41Z</dcterms:created>
  <dcterms:modified xsi:type="dcterms:W3CDTF">2020-03-11T14:58:33Z</dcterms:modified>
</cp:coreProperties>
</file>