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1"/>
  </p:notesMasterIdLst>
  <p:handoutMasterIdLst>
    <p:handoutMasterId r:id="rId32"/>
  </p:handoutMasterIdLst>
  <p:sldIdLst>
    <p:sldId id="281" r:id="rId3"/>
    <p:sldId id="309" r:id="rId4"/>
    <p:sldId id="306" r:id="rId5"/>
    <p:sldId id="344" r:id="rId6"/>
    <p:sldId id="345" r:id="rId7"/>
    <p:sldId id="346" r:id="rId8"/>
    <p:sldId id="347" r:id="rId9"/>
    <p:sldId id="349" r:id="rId10"/>
    <p:sldId id="350" r:id="rId11"/>
    <p:sldId id="356" r:id="rId12"/>
    <p:sldId id="348" r:id="rId13"/>
    <p:sldId id="354" r:id="rId14"/>
    <p:sldId id="353" r:id="rId15"/>
    <p:sldId id="355" r:id="rId16"/>
    <p:sldId id="357" r:id="rId17"/>
    <p:sldId id="358" r:id="rId18"/>
    <p:sldId id="359" r:id="rId19"/>
    <p:sldId id="360" r:id="rId20"/>
    <p:sldId id="361" r:id="rId21"/>
    <p:sldId id="362" r:id="rId22"/>
    <p:sldId id="363" r:id="rId23"/>
    <p:sldId id="364" r:id="rId24"/>
    <p:sldId id="365" r:id="rId25"/>
    <p:sldId id="366" r:id="rId26"/>
    <p:sldId id="367" r:id="rId27"/>
    <p:sldId id="368" r:id="rId28"/>
    <p:sldId id="369" r:id="rId29"/>
    <p:sldId id="273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6FF66"/>
    <a:srgbClr val="CA0635"/>
    <a:srgbClr val="F1A1E0"/>
    <a:srgbClr val="FF00FF"/>
    <a:srgbClr val="EA6647"/>
    <a:srgbClr val="E33663"/>
    <a:srgbClr val="8A898C"/>
    <a:srgbClr val="98C222"/>
    <a:srgbClr val="FDC60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3333" autoAdjust="0"/>
  </p:normalViewPr>
  <p:slideViewPr>
    <p:cSldViewPr>
      <p:cViewPr>
        <p:scale>
          <a:sx n="100" d="100"/>
          <a:sy n="100" d="100"/>
        </p:scale>
        <p:origin x="-1860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78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62E04-603A-4606-BDA1-BA28B92C1975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50B83-4C7E-4DB5-B275-1A28248E59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501994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9A95A-F388-4558-8B06-7C1E75EB483F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DD42A-7DB6-44AF-9FCD-A29871A6392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374082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Autofit/>
          </a:bodyPr>
          <a:lstStyle>
            <a:lvl1pPr>
              <a:defRPr sz="4000" b="1" i="0" baseline="0">
                <a:solidFill>
                  <a:srgbClr val="002060"/>
                </a:solidFill>
                <a:latin typeface="Century Gothic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165923"/>
          </a:xfrm>
        </p:spPr>
        <p:txBody>
          <a:bodyPr/>
          <a:lstStyle>
            <a:lvl1pPr>
              <a:defRPr baseline="0">
                <a:solidFill>
                  <a:srgbClr val="002060"/>
                </a:solidFill>
                <a:latin typeface="Century Gothic" pitchFamily="34" charset="0"/>
              </a:defRPr>
            </a:lvl1pPr>
            <a:lvl2pPr>
              <a:buFont typeface="Wingdings" pitchFamily="2" charset="2"/>
              <a:buChar char="ü"/>
              <a:defRPr baseline="0">
                <a:solidFill>
                  <a:srgbClr val="002060"/>
                </a:solidFill>
                <a:latin typeface="Century Gothic" pitchFamily="34" charset="0"/>
              </a:defRPr>
            </a:lvl2pPr>
            <a:lvl3pPr>
              <a:defRPr>
                <a:solidFill>
                  <a:srgbClr val="002060"/>
                </a:solidFill>
                <a:latin typeface="Century Gothic" pitchFamily="34" charset="0"/>
              </a:defRPr>
            </a:lvl3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7" name="6 Conector recto"/>
          <p:cNvCxnSpPr/>
          <p:nvPr userDrawn="1"/>
        </p:nvCxnSpPr>
        <p:spPr>
          <a:xfrm>
            <a:off x="0" y="6237312"/>
            <a:ext cx="5904656" cy="0"/>
          </a:xfrm>
          <a:prstGeom prst="line">
            <a:avLst/>
          </a:prstGeom>
          <a:ln w="12700" cap="rnd">
            <a:solidFill>
              <a:srgbClr val="003399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 userDrawn="1"/>
        </p:nvSpPr>
        <p:spPr>
          <a:xfrm>
            <a:off x="1" y="116632"/>
            <a:ext cx="9144000" cy="2880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b="1" dirty="0" err="1" smtClean="0">
                <a:solidFill>
                  <a:schemeClr val="bg1"/>
                </a:solidFill>
                <a:latin typeface="Century Gothic" pitchFamily="34" charset="0"/>
              </a:rPr>
              <a:t>Interreg</a:t>
            </a:r>
            <a:r>
              <a:rPr lang="es-ES" sz="1100" b="1" dirty="0" smtClean="0">
                <a:solidFill>
                  <a:schemeClr val="bg1"/>
                </a:solidFill>
                <a:latin typeface="Century Gothic" pitchFamily="34" charset="0"/>
              </a:rPr>
              <a:t> V-A España –</a:t>
            </a:r>
            <a:r>
              <a:rPr lang="es-ES" sz="1100" b="1" baseline="0" dirty="0" smtClean="0">
                <a:solidFill>
                  <a:schemeClr val="bg1"/>
                </a:solidFill>
                <a:latin typeface="Century Gothic" pitchFamily="34" charset="0"/>
              </a:rPr>
              <a:t> Francia - Andorra (</a:t>
            </a:r>
            <a:r>
              <a:rPr lang="es-ES" sz="1100" b="1" dirty="0" smtClean="0">
                <a:solidFill>
                  <a:schemeClr val="bg1"/>
                </a:solidFill>
                <a:latin typeface="Century Gothic" pitchFamily="34" charset="0"/>
              </a:rPr>
              <a:t>POCTEFA 2014-2020) | </a:t>
            </a:r>
            <a:r>
              <a:rPr lang="es-ES" sz="1100" b="1" dirty="0" err="1" smtClean="0">
                <a:solidFill>
                  <a:schemeClr val="tx2"/>
                </a:solidFill>
                <a:latin typeface="Century Gothic" pitchFamily="34" charset="0"/>
              </a:rPr>
              <a:t>Interreg</a:t>
            </a:r>
            <a:r>
              <a:rPr lang="es-ES" sz="1100" b="1" baseline="0" dirty="0" smtClean="0">
                <a:solidFill>
                  <a:schemeClr val="tx2"/>
                </a:solidFill>
                <a:latin typeface="Century Gothic" pitchFamily="34" charset="0"/>
              </a:rPr>
              <a:t> V-A </a:t>
            </a:r>
            <a:r>
              <a:rPr lang="es-ES" sz="1100" b="1" baseline="0" dirty="0" err="1" smtClean="0">
                <a:solidFill>
                  <a:schemeClr val="tx2"/>
                </a:solidFill>
                <a:latin typeface="Century Gothic" pitchFamily="34" charset="0"/>
              </a:rPr>
              <a:t>Espagne</a:t>
            </a:r>
            <a:r>
              <a:rPr lang="es-ES" sz="1100" b="1" baseline="0" dirty="0" smtClean="0">
                <a:solidFill>
                  <a:schemeClr val="tx2"/>
                </a:solidFill>
                <a:latin typeface="Century Gothic" pitchFamily="34" charset="0"/>
              </a:rPr>
              <a:t> – France - </a:t>
            </a:r>
            <a:r>
              <a:rPr lang="es-ES" sz="1100" b="1" baseline="0" dirty="0" err="1" smtClean="0">
                <a:solidFill>
                  <a:schemeClr val="tx2"/>
                </a:solidFill>
                <a:latin typeface="Century Gothic" pitchFamily="34" charset="0"/>
              </a:rPr>
              <a:t>Andorre</a:t>
            </a:r>
            <a:r>
              <a:rPr lang="es-ES" sz="1100" b="1" baseline="0" dirty="0" smtClean="0">
                <a:solidFill>
                  <a:schemeClr val="tx2"/>
                </a:solidFill>
                <a:latin typeface="Century Gothic" pitchFamily="34" charset="0"/>
              </a:rPr>
              <a:t> (</a:t>
            </a:r>
            <a:r>
              <a:rPr lang="es-ES" sz="1100" b="1" dirty="0" smtClean="0">
                <a:solidFill>
                  <a:schemeClr val="tx2"/>
                </a:solidFill>
                <a:latin typeface="Century Gothic" pitchFamily="34" charset="0"/>
              </a:rPr>
              <a:t>POCTEFA 2014-2020)</a:t>
            </a:r>
            <a:endParaRPr lang="es-ES" sz="1100" b="1" dirty="0" smtClean="0">
              <a:solidFill>
                <a:srgbClr val="E33663"/>
              </a:solidFill>
              <a:latin typeface="Century Gothic" pitchFamily="34" charset="0"/>
            </a:endParaRPr>
          </a:p>
        </p:txBody>
      </p:sp>
      <p:sp>
        <p:nvSpPr>
          <p:cNvPr id="12" name="11 CuadroTexto"/>
          <p:cNvSpPr txBox="1"/>
          <p:nvPr userDrawn="1"/>
        </p:nvSpPr>
        <p:spPr>
          <a:xfrm>
            <a:off x="-36512" y="6402814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b="1" kern="1200" dirty="0" smtClean="0">
                <a:solidFill>
                  <a:srgbClr val="002060"/>
                </a:solidFill>
                <a:latin typeface="Century Gothic" pitchFamily="34" charset="0"/>
                <a:ea typeface="+mn-ea"/>
                <a:cs typeface="+mn-cs"/>
              </a:rPr>
              <a:t>Programa financiado por el FEDER/ </a:t>
            </a:r>
            <a:r>
              <a:rPr lang="es-ES" sz="1400" b="1" kern="1200" dirty="0" err="1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Programme</a:t>
            </a:r>
            <a:r>
              <a:rPr lang="es-ES" sz="1400" b="1" kern="1200" dirty="0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 </a:t>
            </a:r>
            <a:r>
              <a:rPr lang="es-ES" sz="1400" b="1" kern="1200" dirty="0" err="1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financé</a:t>
            </a:r>
            <a:r>
              <a:rPr lang="es-ES" sz="1400" b="1" kern="1200" dirty="0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 par le FEDER</a:t>
            </a:r>
          </a:p>
        </p:txBody>
      </p:sp>
      <p:pic>
        <p:nvPicPr>
          <p:cNvPr id="11" name="10 Imagen" descr="logo-interreg-poctefa-RG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04248" y="6170524"/>
            <a:ext cx="1872208" cy="6460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C43A0-1637-4390-937E-F141F383F720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96D57-B394-40DA-A2BD-24C357FA6F27}" type="datetimeFigureOut">
              <a:rPr lang="es-ES" smtClean="0"/>
              <a:pPr/>
              <a:t>04/03/2020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332656"/>
            <a:ext cx="9144000" cy="15841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0372" t="40969" r="16432" b="8829"/>
          <a:stretch>
            <a:fillRect/>
          </a:stretch>
        </p:blipFill>
        <p:spPr bwMode="auto">
          <a:xfrm>
            <a:off x="1259632" y="2148622"/>
            <a:ext cx="6480720" cy="308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35496" y="500479"/>
            <a:ext cx="9108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100" b="1" dirty="0" err="1" smtClean="0">
                <a:solidFill>
                  <a:srgbClr val="E33663"/>
                </a:solidFill>
                <a:latin typeface="Century Gothic" pitchFamily="34" charset="0"/>
              </a:rPr>
              <a:t>Interreg</a:t>
            </a:r>
            <a:r>
              <a:rPr lang="fr-FR" sz="3100" b="1" dirty="0" smtClean="0">
                <a:solidFill>
                  <a:srgbClr val="E33663"/>
                </a:solidFill>
                <a:latin typeface="Century Gothic" pitchFamily="34" charset="0"/>
              </a:rPr>
              <a:t> V-A Espagne, France, Andorre (POCTEFA 2014-2020) 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-5053" y="6093296"/>
            <a:ext cx="9149053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Girona, 12 de marzo de 2020</a:t>
            </a:r>
            <a:endParaRPr lang="fr-FR" sz="3000" b="1" dirty="0">
              <a:solidFill>
                <a:srgbClr val="E33663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r>
              <a:rPr lang="es-ES" dirty="0" smtClean="0"/>
              <a:t>MODIFICACIONES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/>
          <a:lstStyle/>
          <a:p>
            <a:r>
              <a:rPr lang="es-ES" dirty="0" smtClean="0"/>
              <a:t>EXISTE UNA GUÍA</a:t>
            </a:r>
            <a:br>
              <a:rPr lang="es-ES" dirty="0" smtClean="0"/>
            </a:b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918210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755576" y="1126485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Century Gothic" pitchFamily="34" charset="0"/>
              </a:rPr>
              <a:t>¡YA SÉ QUÉ MODIFICACIONES!</a:t>
            </a:r>
            <a:endParaRPr lang="es-ES" b="1" dirty="0">
              <a:latin typeface="Century Gothic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66232" y="1916832"/>
            <a:ext cx="341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Century Gothic" pitchFamily="34" charset="0"/>
              </a:rPr>
              <a:t>¡ENVÍO MAIL A LA SECRETARÍA CONJUNTA!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/>
          <a:lstStyle/>
          <a:p>
            <a:r>
              <a:rPr lang="es-ES" dirty="0" smtClean="0"/>
              <a:t>EL JEFE DE FILA/BENEFICIARIO INFORMA A SUS SOCIOS DE PROYECTO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esultado de imagen de UBICACIÓN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2"/>
            <a:ext cx="2448272" cy="2448273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81450" y="404664"/>
            <a:ext cx="5162550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7 Título"/>
          <p:cNvSpPr txBox="1">
            <a:spLocks/>
          </p:cNvSpPr>
          <p:nvPr/>
        </p:nvSpPr>
        <p:spPr>
          <a:xfrm>
            <a:off x="-108520" y="4293096"/>
            <a:ext cx="38884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EN</a:t>
            </a:r>
            <a:r>
              <a:rPr kumimoji="0" lang="es-E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LAS FICHAS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es-E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SOCIOS EN SIGEFA</a:t>
            </a:r>
          </a:p>
          <a:p>
            <a:pPr lvl="0" algn="ctr">
              <a:spcBef>
                <a:spcPct val="0"/>
              </a:spcBef>
              <a:defRPr/>
            </a:pPr>
            <a:r>
              <a:rPr lang="es-ES" sz="1200" b="1" dirty="0" smtClean="0">
                <a:solidFill>
                  <a:srgbClr val="002060"/>
                </a:solidFill>
                <a:latin typeface="Century Gothic" pitchFamily="34" charset="0"/>
              </a:rPr>
              <a:t>O</a:t>
            </a: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EN EL RESTO</a:t>
            </a: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DEL</a:t>
            </a: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FORMULARIO</a:t>
            </a: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DE</a:t>
            </a: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CANDIDATURA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esultado de imagen de UBICACIÓN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2"/>
            <a:ext cx="2448272" cy="2448273"/>
          </a:xfrm>
          <a:prstGeom prst="rect">
            <a:avLst/>
          </a:prstGeom>
          <a:noFill/>
        </p:spPr>
      </p:pic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7" name="7 Título"/>
          <p:cNvSpPr txBox="1">
            <a:spLocks/>
          </p:cNvSpPr>
          <p:nvPr/>
        </p:nvSpPr>
        <p:spPr>
          <a:xfrm>
            <a:off x="3779912" y="4518248"/>
            <a:ext cx="5256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MODIFICACIONES DE LAS 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PERSONAS DE CONTACTO Y RESPONSABLE DE NOTIFICACIONES.</a:t>
            </a: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7 Título"/>
          <p:cNvSpPr txBox="1">
            <a:spLocks/>
          </p:cNvSpPr>
          <p:nvPr/>
        </p:nvSpPr>
        <p:spPr>
          <a:xfrm>
            <a:off x="3707904" y="1988840"/>
            <a:ext cx="5256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ACTUALIZACIONES DE REPRESENTANTES LEGALES, CAMBIOS DE NIF/SIRET, Nº DE CUENTA, IVA, ETC. DEBEN SER COMUNICADOS A LA SC. </a:t>
            </a: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7 Título"/>
          <p:cNvSpPr txBox="1">
            <a:spLocks/>
          </p:cNvSpPr>
          <p:nvPr/>
        </p:nvSpPr>
        <p:spPr>
          <a:xfrm>
            <a:off x="-108520" y="4230216"/>
            <a:ext cx="38884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EN</a:t>
            </a:r>
            <a:r>
              <a:rPr kumimoji="0" lang="es-E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LAS FICHAS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es-E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SOCIOS EN SIGEFA</a:t>
            </a:r>
          </a:p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7 Título"/>
          <p:cNvSpPr txBox="1">
            <a:spLocks/>
          </p:cNvSpPr>
          <p:nvPr/>
        </p:nvSpPr>
        <p:spPr>
          <a:xfrm>
            <a:off x="3707904" y="1988840"/>
            <a:ext cx="5256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ACTUALIZACIONES DE REPRESENTANTES LEGALES, </a:t>
            </a:r>
            <a:r>
              <a:rPr lang="es-ES" sz="2800" b="1" noProof="0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CAMBIOS DE NIF/SIRET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 Nº DE CUENTA, IVA, ETC. DEBEN SER COMUNICADOS A LA SC. </a:t>
            </a: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707904" y="1916832"/>
            <a:ext cx="3960440" cy="432048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7 Título"/>
          <p:cNvSpPr txBox="1">
            <a:spLocks/>
          </p:cNvSpPr>
          <p:nvPr/>
        </p:nvSpPr>
        <p:spPr>
          <a:xfrm>
            <a:off x="-108520" y="1277888"/>
            <a:ext cx="4032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EJEMPLO 1:</a:t>
            </a:r>
            <a:endParaRPr kumimoji="0" lang="es-ES" sz="5000" b="1" i="0" u="none" strike="noStrike" kern="1200" cap="none" spc="0" normalizeH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07504" y="3645024"/>
            <a:ext cx="8784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CAMBIO DE NIF/SIRET SE TRATA COMO UNA SUSTITUCIÓN DE UN BENEFICIARIO/SOCIO POR OTRO.</a:t>
            </a:r>
          </a:p>
          <a:p>
            <a:pPr algn="ctr">
              <a:spcBef>
                <a:spcPct val="0"/>
              </a:spcBef>
            </a:pP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DEBE CUMPLIMENTARSE SOLICITUD DE MODIFICACIÓN A TRAVÉS DE SIGEFA Y CONCLUYE CON ADENDA AL CONVENIO FEDER.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707904" y="1052736"/>
            <a:ext cx="4464496" cy="864096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107504" y="3774519"/>
            <a:ext cx="87849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LA ACTUALIZACIÓN DE REPRESENTANTES LEGALES LA HACE LA GESTORA DEL PROYECTO DIRECTAMENTE UNA VEZ HAYA RECIBIDO LA DOCUMENTACIÓN QUE JUSTIFIQUE EL NOMBRAMIENTO.</a:t>
            </a:r>
          </a:p>
        </p:txBody>
      </p:sp>
      <p:sp>
        <p:nvSpPr>
          <p:cNvPr id="7" name="7 Título"/>
          <p:cNvSpPr txBox="1">
            <a:spLocks/>
          </p:cNvSpPr>
          <p:nvPr/>
        </p:nvSpPr>
        <p:spPr>
          <a:xfrm>
            <a:off x="-108520" y="1124744"/>
            <a:ext cx="4032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EJEMPLO 2:</a:t>
            </a:r>
            <a:endParaRPr kumimoji="0" lang="es-ES" sz="5000" b="1" i="0" u="none" strike="noStrike" kern="1200" cap="none" spc="0" normalizeH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2" name="7 Título"/>
          <p:cNvSpPr txBox="1">
            <a:spLocks/>
          </p:cNvSpPr>
          <p:nvPr/>
        </p:nvSpPr>
        <p:spPr>
          <a:xfrm>
            <a:off x="3707904" y="1988840"/>
            <a:ext cx="5256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ACTUALIZACIONES DE REPRESENTANTES LEGALES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CAMBIOS DE NIF/SIRET, 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Nº DE CUENTA, IVA, ETC. DEBEN SER COMUNICADOS A LA SC. </a:t>
            </a: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779912" y="4221088"/>
            <a:ext cx="4896544" cy="1296144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7 Título"/>
          <p:cNvSpPr txBox="1">
            <a:spLocks/>
          </p:cNvSpPr>
          <p:nvPr/>
        </p:nvSpPr>
        <p:spPr>
          <a:xfrm>
            <a:off x="-108520" y="1124744"/>
            <a:ext cx="4032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EJEMPLO 3:</a:t>
            </a:r>
            <a:endParaRPr kumimoji="0" lang="es-ES" sz="5000" b="1" i="0" u="none" strike="noStrike" kern="1200" cap="none" spc="0" normalizeH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7 Título"/>
          <p:cNvSpPr txBox="1">
            <a:spLocks/>
          </p:cNvSpPr>
          <p:nvPr/>
        </p:nvSpPr>
        <p:spPr>
          <a:xfrm>
            <a:off x="3779912" y="4518248"/>
            <a:ext cx="5256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MODIFICACIONES DE LAS </a:t>
            </a: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PERSONAS DE CONTACTO Y RESPONSABLE DE NOTIFICACIONES.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79512" y="1628800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LO HACE DIRECTAMENTE CADA </a:t>
            </a: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ENTIDAD</a:t>
            </a:r>
          </a:p>
          <a:p>
            <a:pPr>
              <a:spcBef>
                <a:spcPct val="0"/>
              </a:spcBef>
            </a:pPr>
            <a:r>
              <a:rPr lang="es-ES" sz="2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E INFORMA A LA SC.</a:t>
            </a:r>
            <a:endParaRPr lang="es-ES" sz="2800" b="1" dirty="0" smtClean="0">
              <a:solidFill>
                <a:srgbClr val="00B050"/>
              </a:solidFill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esultado de imagen de UBICACIÓN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2"/>
            <a:ext cx="2448272" cy="2448273"/>
          </a:xfrm>
          <a:prstGeom prst="rect">
            <a:avLst/>
          </a:prstGeom>
          <a:noFill/>
        </p:spPr>
      </p:pic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7" name="7 Título"/>
          <p:cNvSpPr txBox="1">
            <a:spLocks/>
          </p:cNvSpPr>
          <p:nvPr/>
        </p:nvSpPr>
        <p:spPr>
          <a:xfrm>
            <a:off x="3707904" y="4374232"/>
            <a:ext cx="5256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JdF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/BP CUMPLIMENTA TAREA SOLICITUD DE MODIFICACIÓN EN SIGEFA.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LA SC INSTRUYE.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EL PROGRAMA APRUEBA/RECHAZA.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ACTUALIZACIÓN/ADENDA DEL CONVENIO.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7 Título"/>
          <p:cNvSpPr txBox="1">
            <a:spLocks/>
          </p:cNvSpPr>
          <p:nvPr/>
        </p:nvSpPr>
        <p:spPr>
          <a:xfrm>
            <a:off x="-108520" y="4590256"/>
            <a:ext cx="38884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EN EL RESTO</a:t>
            </a: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DEL</a:t>
            </a: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FORMULARIO</a:t>
            </a: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DE</a:t>
            </a:r>
          </a:p>
          <a:p>
            <a:pPr lvl="0" algn="ctr"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CANDIDATURA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/>
          <a:lstStyle/>
          <a:p>
            <a:r>
              <a:rPr lang="es-ES" dirty="0" smtClean="0"/>
              <a:t>MESES</a:t>
            </a:r>
            <a:endParaRPr lang="es-E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692696"/>
            <a:ext cx="17526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Título"/>
          <p:cNvSpPr txBox="1">
            <a:spLocks/>
          </p:cNvSpPr>
          <p:nvPr/>
        </p:nvSpPr>
        <p:spPr>
          <a:xfrm>
            <a:off x="-2268760" y="42930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7" name="7 Título"/>
          <p:cNvSpPr txBox="1">
            <a:spLocks/>
          </p:cNvSpPr>
          <p:nvPr/>
        </p:nvSpPr>
        <p:spPr>
          <a:xfrm>
            <a:off x="3707904" y="3870176"/>
            <a:ext cx="5256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052736"/>
            <a:ext cx="3517083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7 Título"/>
          <p:cNvSpPr>
            <a:spLocks noGrp="1"/>
          </p:cNvSpPr>
          <p:nvPr>
            <p:ph type="title"/>
          </p:nvPr>
        </p:nvSpPr>
        <p:spPr>
          <a:xfrm>
            <a:off x="179512" y="1349896"/>
            <a:ext cx="5410944" cy="1143000"/>
          </a:xfrm>
        </p:spPr>
        <p:txBody>
          <a:bodyPr/>
          <a:lstStyle/>
          <a:p>
            <a:pPr algn="l"/>
            <a:r>
              <a:rPr lang="es-ES" sz="2800" dirty="0" smtClean="0"/>
              <a:t>CANDIDATURA/FORMULARIO</a:t>
            </a:r>
            <a:br>
              <a:rPr lang="es-ES" sz="2800" dirty="0" smtClean="0"/>
            </a:br>
            <a:r>
              <a:rPr lang="es-ES" sz="2800" dirty="0" smtClean="0"/>
              <a:t>PROVISIONAL</a:t>
            </a:r>
            <a:endParaRPr lang="es-ES" sz="2800" dirty="0"/>
          </a:p>
        </p:txBody>
      </p:sp>
      <p:sp>
        <p:nvSpPr>
          <p:cNvPr id="10" name="7 Título"/>
          <p:cNvSpPr txBox="1">
            <a:spLocks/>
          </p:cNvSpPr>
          <p:nvPr/>
        </p:nvSpPr>
        <p:spPr>
          <a:xfrm>
            <a:off x="179512" y="2996952"/>
            <a:ext cx="51845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CUANDO SE APRUEBE</a:t>
            </a:r>
            <a:r>
              <a:rPr kumimoji="0" lang="es-E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REEMPLAZARÁ A LA CANDIDATURA/FORMULARIO APROBADO INICIALMENTE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5102324"/>
            <a:ext cx="15906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-1260648" y="476672"/>
            <a:ext cx="8229600" cy="1143000"/>
          </a:xfrm>
        </p:spPr>
        <p:txBody>
          <a:bodyPr/>
          <a:lstStyle/>
          <a:p>
            <a:r>
              <a:rPr lang="es-ES" dirty="0" smtClean="0"/>
              <a:t>8 TIPOS DE CAMBIOS</a:t>
            </a:r>
            <a:endParaRPr lang="es-ES" dirty="0"/>
          </a:p>
        </p:txBody>
      </p:sp>
      <p:sp>
        <p:nvSpPr>
          <p:cNvPr id="3" name="2 Elipse"/>
          <p:cNvSpPr/>
          <p:nvPr/>
        </p:nvSpPr>
        <p:spPr>
          <a:xfrm>
            <a:off x="6804248" y="2060848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4" name="3 Elipse"/>
          <p:cNvSpPr/>
          <p:nvPr/>
        </p:nvSpPr>
        <p:spPr>
          <a:xfrm>
            <a:off x="7812360" y="2060848"/>
            <a:ext cx="864096" cy="86409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2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6804248" y="3068960"/>
            <a:ext cx="864096" cy="86409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3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6" name="5 Elipse"/>
          <p:cNvSpPr/>
          <p:nvPr/>
        </p:nvSpPr>
        <p:spPr>
          <a:xfrm>
            <a:off x="7812360" y="3068960"/>
            <a:ext cx="864096" cy="86409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4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6804248" y="4077072"/>
            <a:ext cx="864096" cy="864096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5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9" name="8 Elipse"/>
          <p:cNvSpPr/>
          <p:nvPr/>
        </p:nvSpPr>
        <p:spPr>
          <a:xfrm>
            <a:off x="7812360" y="4077072"/>
            <a:ext cx="864096" cy="864096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6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0" name="9 Elipse"/>
          <p:cNvSpPr/>
          <p:nvPr/>
        </p:nvSpPr>
        <p:spPr>
          <a:xfrm>
            <a:off x="6804248" y="5085184"/>
            <a:ext cx="864096" cy="864096"/>
          </a:xfrm>
          <a:prstGeom prst="ellipse">
            <a:avLst/>
          </a:prstGeom>
          <a:solidFill>
            <a:srgbClr val="66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7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1" name="7 Título"/>
          <p:cNvSpPr txBox="1">
            <a:spLocks/>
          </p:cNvSpPr>
          <p:nvPr/>
        </p:nvSpPr>
        <p:spPr>
          <a:xfrm>
            <a:off x="-1209328" y="12058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8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FICHAS</a:t>
            </a:r>
            <a:r>
              <a:rPr kumimoji="0" lang="es-ES" sz="4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DE LA GUÍA</a:t>
            </a:r>
          </a:p>
        </p:txBody>
      </p:sp>
      <p:pic>
        <p:nvPicPr>
          <p:cNvPr id="12" name="Picture 2" descr="Imagen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204864"/>
            <a:ext cx="5508612" cy="3672408"/>
          </a:xfrm>
          <a:prstGeom prst="rect">
            <a:avLst/>
          </a:prstGeom>
          <a:noFill/>
        </p:spPr>
      </p:pic>
      <p:sp>
        <p:nvSpPr>
          <p:cNvPr id="13" name="12 CuadroTexto"/>
          <p:cNvSpPr txBox="1"/>
          <p:nvPr/>
        </p:nvSpPr>
        <p:spPr>
          <a:xfrm rot="342042">
            <a:off x="1867951" y="4536281"/>
            <a:ext cx="2028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GUÍA</a:t>
            </a:r>
          </a:p>
          <a:p>
            <a:pPr algn="ctr"/>
            <a:r>
              <a:rPr lang="es-ES" b="1" dirty="0" smtClean="0">
                <a:solidFill>
                  <a:schemeClr val="bg1"/>
                </a:solidFill>
              </a:rPr>
              <a:t>MODIFICACIONES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7812360" y="5085184"/>
            <a:ext cx="864096" cy="86409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8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755576" y="764704"/>
            <a:ext cx="7632848" cy="1143000"/>
          </a:xfrm>
        </p:spPr>
        <p:txBody>
          <a:bodyPr/>
          <a:lstStyle/>
          <a:p>
            <a:r>
              <a:rPr lang="es-ES" sz="3600" dirty="0" smtClean="0">
                <a:solidFill>
                  <a:srgbClr val="FF0000"/>
                </a:solidFill>
              </a:rPr>
              <a:t>PRÓRROGA/ CALENDARIO</a:t>
            </a:r>
            <a:endParaRPr lang="es-ES" sz="3600" dirty="0">
              <a:solidFill>
                <a:srgbClr val="FF0000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582144"/>
            <a:ext cx="43204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Máximo 2 de 6 meses o una de un año.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Nunca podrá ser superior a 1/3 de la duración inicial del proyecto.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Límite para solicitarla: 3 meses antes de la finalización.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20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0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rgbClr val="FF0000"/>
                </a:solidFill>
              </a:rPr>
              <a:t>Ficha nº:</a:t>
            </a:r>
            <a:endParaRPr lang="es-ES" sz="1600" b="1" dirty="0"/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9" name="Picture 2" descr="Resultado de imagen de cartel comic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988840"/>
            <a:ext cx="3939530" cy="3939530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 rot="21010669">
            <a:off x="6061225" y="3657828"/>
            <a:ext cx="19020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rgbClr val="002060"/>
                </a:solidFill>
                <a:latin typeface="Century Gothic" pitchFamily="34" charset="0"/>
              </a:rPr>
              <a:t>NO SE PUEDE IR MÁS ALLÁ DEL </a:t>
            </a:r>
            <a:r>
              <a:rPr lang="es-ES" sz="1400" b="1" dirty="0" smtClean="0">
                <a:solidFill>
                  <a:srgbClr val="002060"/>
                </a:solidFill>
                <a:latin typeface="Century Gothic" pitchFamily="34" charset="0"/>
              </a:rPr>
              <a:t>01/06/2022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611560" y="764704"/>
            <a:ext cx="5544616" cy="1143000"/>
          </a:xfrm>
        </p:spPr>
        <p:txBody>
          <a:bodyPr/>
          <a:lstStyle/>
          <a:p>
            <a:r>
              <a:rPr lang="es-ES" sz="3600" dirty="0" smtClean="0">
                <a:solidFill>
                  <a:srgbClr val="00B0F0"/>
                </a:solidFill>
              </a:rPr>
              <a:t>PARTENARIADO</a:t>
            </a:r>
            <a:endParaRPr lang="es-ES" sz="3600" dirty="0">
              <a:solidFill>
                <a:srgbClr val="00B0F0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501008"/>
            <a:ext cx="8208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Retirada, sustitución, inclusión de un beneficiario/socio.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Intercambio del rol jefe de fila/beneficiario principal.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Límite para solicitarla: 6 meses antes de la finalización.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Debe mantenerse siempre al menos 2 entidades de los 3 estados (ES,FR,AND) o un socio transfronterizo.</a:t>
            </a:r>
            <a:endParaRPr kumimoji="0" lang="es-ES" sz="2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0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rgbClr val="00B0F0"/>
                </a:solidFill>
              </a:rPr>
              <a:t>Ficha nº:</a:t>
            </a:r>
            <a:endParaRPr lang="es-ES" sz="1600" b="1" dirty="0">
              <a:solidFill>
                <a:srgbClr val="00B0F0"/>
              </a:solidFill>
            </a:endParaRPr>
          </a:p>
        </p:txBody>
      </p:sp>
      <p:sp>
        <p:nvSpPr>
          <p:cNvPr id="8" name="7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2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1259632" y="764704"/>
            <a:ext cx="5544616" cy="1143000"/>
          </a:xfrm>
        </p:spPr>
        <p:txBody>
          <a:bodyPr/>
          <a:lstStyle/>
          <a:p>
            <a:r>
              <a:rPr lang="es-ES" sz="3600" dirty="0" smtClean="0">
                <a:solidFill>
                  <a:schemeClr val="tx1"/>
                </a:solidFill>
              </a:rPr>
              <a:t>SOCIOS ASOCIADOS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438128"/>
            <a:ext cx="8208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indent="-2667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</a:rPr>
              <a:t>Inclusión de socios asociados.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6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Retirada no autorizada salvo en casos de fuerza mayor.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Límite para solicitarla: 6 meses antes de la finalización.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0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/>
              <a:t>Ficha nº:</a:t>
            </a:r>
            <a:endParaRPr lang="es-ES" sz="1600" b="1" dirty="0"/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3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Resultado de imagen de cartel comic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340768"/>
            <a:ext cx="5091658" cy="5091658"/>
          </a:xfrm>
          <a:prstGeom prst="rect">
            <a:avLst/>
          </a:prstGeom>
          <a:noFill/>
        </p:spPr>
      </p:pic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971600" y="764704"/>
            <a:ext cx="6840760" cy="1143000"/>
          </a:xfrm>
        </p:spPr>
        <p:txBody>
          <a:bodyPr/>
          <a:lstStyle/>
          <a:p>
            <a:r>
              <a:rPr lang="es-ES" sz="3600" dirty="0" smtClean="0">
                <a:solidFill>
                  <a:srgbClr val="00B050"/>
                </a:solidFill>
              </a:rPr>
              <a:t>ORGANISMOS TERCEROS</a:t>
            </a:r>
            <a:endParaRPr lang="es-ES" sz="3600" dirty="0">
              <a:solidFill>
                <a:srgbClr val="00B05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0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/>
              <a:t>Ficha nº:</a:t>
            </a:r>
            <a:endParaRPr lang="es-ES" sz="1600" b="1" dirty="0"/>
          </a:p>
        </p:txBody>
      </p:sp>
      <p:sp>
        <p:nvSpPr>
          <p:cNvPr id="8" name="7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4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 rot="21010669">
            <a:off x="2959047" y="3253289"/>
            <a:ext cx="26979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NO ES PERTINENTE PARA</a:t>
            </a:r>
          </a:p>
          <a:p>
            <a:pPr algn="ctr"/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LOS DE 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LA 2ª Y 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3ª CONVOCATORIA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1619672" y="773832"/>
            <a:ext cx="5976664" cy="1143000"/>
          </a:xfrm>
        </p:spPr>
        <p:txBody>
          <a:bodyPr/>
          <a:lstStyle/>
          <a:p>
            <a:pPr algn="l"/>
            <a:r>
              <a:rPr lang="es-ES" sz="3600" dirty="0" smtClean="0">
                <a:solidFill>
                  <a:srgbClr val="EA6647"/>
                </a:solidFill>
              </a:rPr>
              <a:t>PF: COSTE TOTAL O REPARTO PRESUPUESTARIO</a:t>
            </a:r>
            <a:endParaRPr lang="es-ES" sz="3600" dirty="0">
              <a:solidFill>
                <a:srgbClr val="EA6647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510136"/>
            <a:ext cx="8208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Se reduce el coste total de la operación y/o se modifica el reparto del presupuesto entre beneficiaros.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No se permite más FEDER del aprobado.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Límite para solicitarla: 2 meses antes de la finalización.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67544" y="548680"/>
            <a:ext cx="12362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rgbClr val="EA6647"/>
                </a:solidFill>
              </a:rPr>
              <a:t>Ficha nº 5.a:</a:t>
            </a:r>
            <a:endParaRPr lang="es-ES" sz="1600" b="1" dirty="0">
              <a:solidFill>
                <a:srgbClr val="EA6647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5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1619672" y="773832"/>
            <a:ext cx="7128792" cy="1143000"/>
          </a:xfrm>
        </p:spPr>
        <p:txBody>
          <a:bodyPr/>
          <a:lstStyle/>
          <a:p>
            <a:pPr algn="l"/>
            <a:r>
              <a:rPr lang="es-ES" sz="3600" dirty="0" smtClean="0">
                <a:solidFill>
                  <a:srgbClr val="EA6647"/>
                </a:solidFill>
              </a:rPr>
              <a:t>PF: MODIFICACIÓN COFINANCIACIONES PÚBLICAS</a:t>
            </a:r>
            <a:endParaRPr lang="es-ES" sz="3600" dirty="0">
              <a:solidFill>
                <a:srgbClr val="EA6647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510136"/>
            <a:ext cx="8208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Aparición de cofinanciaciones públicas no previstas en el Plan financiero original</a:t>
            </a: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.</a:t>
            </a:r>
            <a:endParaRPr lang="es-ES" sz="26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Respeto % autofinanciación exigido, que puede variar en función de la aplicación de ayudas de Estado.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67544" y="548680"/>
            <a:ext cx="12458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rgbClr val="EA6647"/>
                </a:solidFill>
              </a:rPr>
              <a:t>Ficha nº 5.b:</a:t>
            </a:r>
            <a:endParaRPr lang="es-ES" sz="1600" b="1" dirty="0">
              <a:solidFill>
                <a:srgbClr val="EA6647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5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Resultado de imagen de POP PART ORDENAD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348880"/>
            <a:ext cx="3816423" cy="3816424"/>
          </a:xfrm>
          <a:prstGeom prst="rect">
            <a:avLst/>
          </a:prstGeom>
          <a:noFill/>
        </p:spPr>
      </p:pic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632848" cy="1143000"/>
          </a:xfrm>
        </p:spPr>
        <p:txBody>
          <a:bodyPr/>
          <a:lstStyle/>
          <a:p>
            <a:r>
              <a:rPr lang="es-ES" sz="3600" dirty="0" smtClean="0">
                <a:solidFill>
                  <a:srgbClr val="FF00FF"/>
                </a:solidFill>
              </a:rPr>
              <a:t>TC: DESVIACIÓN SUPERIOR AL 10% ENTRE CATEGORÍAS DE GASTOS A NIVEL DE </a:t>
            </a:r>
            <a:r>
              <a:rPr lang="es-ES" sz="3600" dirty="0" smtClean="0">
                <a:solidFill>
                  <a:srgbClr val="FF00FF"/>
                </a:solidFill>
              </a:rPr>
              <a:t>PROYECTO</a:t>
            </a:r>
            <a:endParaRPr lang="es-ES" sz="3600" dirty="0">
              <a:solidFill>
                <a:srgbClr val="FF00FF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726160"/>
            <a:ext cx="43924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Prevé una desviación que supera el 10% permitido en Convenio FEDER.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Hasta un límite de 20%.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Límite para solicitarla: máx. 1/proyecto y a más tardar 3 meses antes de la finalización.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0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rgbClr val="FF00FF"/>
                </a:solidFill>
              </a:rPr>
              <a:t>Ficha nº:</a:t>
            </a:r>
            <a:endParaRPr lang="es-ES" sz="1600" b="1" dirty="0">
              <a:solidFill>
                <a:srgbClr val="FF00FF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6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076056" y="2492896"/>
            <a:ext cx="1368152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ESTO MERECE  UN </a:t>
            </a:r>
            <a:r>
              <a:rPr lang="es-ES" sz="1600" b="1" dirty="0" smtClean="0"/>
              <a:t>EJEMPLO</a:t>
            </a:r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Título"/>
          <p:cNvSpPr txBox="1">
            <a:spLocks/>
          </p:cNvSpPr>
          <p:nvPr/>
        </p:nvSpPr>
        <p:spPr>
          <a:xfrm>
            <a:off x="1835696" y="836712"/>
            <a:ext cx="77768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LAS PALABRAS CLAVE PARA ENTENDER EL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EJEMPLO SON: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Desviación positiva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 nivel de proyecto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0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rgbClr val="FF00FF"/>
                </a:solidFill>
              </a:rPr>
              <a:t>Ficha nº:</a:t>
            </a:r>
            <a:endParaRPr lang="es-ES" sz="1600" b="1" dirty="0">
              <a:solidFill>
                <a:srgbClr val="FF00FF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6</a:t>
            </a:r>
            <a:endParaRPr lang="es-ES" sz="7200" dirty="0">
              <a:solidFill>
                <a:schemeClr val="tx1"/>
              </a:solidFill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179512" y="2276872"/>
          <a:ext cx="6696744" cy="383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4216"/>
                <a:gridCol w="1584176"/>
                <a:gridCol w="1494166"/>
                <a:gridCol w="1674186"/>
              </a:tblGrid>
              <a:tr h="1237168">
                <a:tc>
                  <a:txBody>
                    <a:bodyPr/>
                    <a:lstStyle/>
                    <a:p>
                      <a:r>
                        <a:rPr lang="es-ES" sz="1400" baseline="0" dirty="0" smtClean="0">
                          <a:latin typeface="Century Gothic" pitchFamily="34" charset="0"/>
                        </a:rPr>
                        <a:t>CATEGORÍAS GASTOS DEL PROYECTO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COSTE TOTAL</a:t>
                      </a:r>
                    </a:p>
                    <a:p>
                      <a:r>
                        <a:rPr lang="es-ES" sz="1400" b="1" dirty="0" smtClean="0">
                          <a:latin typeface="Century Gothic" pitchFamily="34" charset="0"/>
                        </a:rPr>
                        <a:t>PROGRAMADO </a:t>
                      </a:r>
                    </a:p>
                    <a:p>
                      <a:r>
                        <a:rPr lang="es-ES" sz="1400" baseline="0" dirty="0" smtClean="0">
                          <a:latin typeface="Century Gothic" pitchFamily="34" charset="0"/>
                        </a:rPr>
                        <a:t>CATEGORÍAS GASTOS DEL PROYECTO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COSTE TOTAL</a:t>
                      </a:r>
                    </a:p>
                    <a:p>
                      <a:r>
                        <a:rPr lang="es-ES" sz="1400" b="1" dirty="0" smtClean="0">
                          <a:latin typeface="Century Gothic" pitchFamily="34" charset="0"/>
                        </a:rPr>
                        <a:t>PREVISTO</a:t>
                      </a:r>
                    </a:p>
                    <a:p>
                      <a:r>
                        <a:rPr lang="es-ES" sz="1400" baseline="0" dirty="0" smtClean="0">
                          <a:latin typeface="Century Gothic" pitchFamily="34" charset="0"/>
                        </a:rPr>
                        <a:t>CATEGORÍAS GASTOS DEL PROYECTO</a:t>
                      </a:r>
                      <a:endParaRPr lang="es-ES" sz="1400" dirty="0" smtClean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Century Gothic" pitchFamily="34" charset="0"/>
                        </a:rPr>
                        <a:t>TOTAL DESVIACIÓN</a:t>
                      </a:r>
                      <a:r>
                        <a:rPr lang="es-ES" sz="1400" b="1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s-ES" sz="1400" baseline="0" dirty="0" smtClean="0">
                          <a:latin typeface="Century Gothic" pitchFamily="34" charset="0"/>
                        </a:rPr>
                        <a:t>POSITIVA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PERSONAL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558.577,72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317.528,55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-241.049,17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OFICINA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40.141,41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22.931,88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-17.209,53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DESPLAZAMIENTOS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79.522,98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200.000,00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120.477,02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EXTERNOS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307.362,99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107.676,11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-199.686,88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EQUIPOS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23.000,00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70.000.00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47.000,00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INFRAESTRUCTURAS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TOTAL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1.008.605,10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12 Rectángulo redondeado"/>
          <p:cNvSpPr/>
          <p:nvPr/>
        </p:nvSpPr>
        <p:spPr>
          <a:xfrm>
            <a:off x="5148064" y="4293096"/>
            <a:ext cx="1728192" cy="36004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5148064" y="5013176"/>
            <a:ext cx="1728192" cy="36004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7236296" y="2276872"/>
            <a:ext cx="15937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>
                <a:solidFill>
                  <a:srgbClr val="FF00FF"/>
                </a:solidFill>
                <a:latin typeface="Century Gothic" pitchFamily="34" charset="0"/>
              </a:rPr>
              <a:t>167.477,02€</a:t>
            </a:r>
          </a:p>
          <a:p>
            <a:pPr algn="ctr"/>
            <a:r>
              <a:rPr lang="es-ES" b="1" dirty="0" smtClean="0">
                <a:solidFill>
                  <a:srgbClr val="FF00FF"/>
                </a:solidFill>
                <a:latin typeface="Century Gothic" pitchFamily="34" charset="0"/>
              </a:rPr>
              <a:t>DESVIACIÓN</a:t>
            </a:r>
          </a:p>
          <a:p>
            <a:pPr algn="ctr"/>
            <a:r>
              <a:rPr lang="es-ES" b="1" dirty="0" smtClean="0">
                <a:solidFill>
                  <a:srgbClr val="FF00FF"/>
                </a:solidFill>
                <a:latin typeface="Century Gothic" pitchFamily="34" charset="0"/>
              </a:rPr>
              <a:t>POSITIVA</a:t>
            </a:r>
            <a:endParaRPr lang="es-ES" dirty="0"/>
          </a:p>
        </p:txBody>
      </p:sp>
      <p:sp>
        <p:nvSpPr>
          <p:cNvPr id="16" name="15 Rectángulo redondeado"/>
          <p:cNvSpPr/>
          <p:nvPr/>
        </p:nvSpPr>
        <p:spPr>
          <a:xfrm>
            <a:off x="7164288" y="2276872"/>
            <a:ext cx="1728192" cy="936104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Título"/>
          <p:cNvSpPr txBox="1">
            <a:spLocks/>
          </p:cNvSpPr>
          <p:nvPr/>
        </p:nvSpPr>
        <p:spPr>
          <a:xfrm>
            <a:off x="1835696" y="836712"/>
            <a:ext cx="77768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LAS PALABRAS CLAVE PARA ENTENDER EL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EJEMPLO SON: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Desviación positiva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 nivel de proyecto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0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rgbClr val="FF00FF"/>
                </a:solidFill>
              </a:rPr>
              <a:t>Ficha nº:</a:t>
            </a:r>
            <a:endParaRPr lang="es-ES" sz="1600" b="1" dirty="0">
              <a:solidFill>
                <a:srgbClr val="FF00FF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6</a:t>
            </a:r>
            <a:endParaRPr lang="es-ES" sz="7200" dirty="0">
              <a:solidFill>
                <a:schemeClr val="tx1"/>
              </a:solidFill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179512" y="2276872"/>
          <a:ext cx="6696744" cy="383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4216"/>
                <a:gridCol w="1584176"/>
                <a:gridCol w="1494166"/>
                <a:gridCol w="1674186"/>
              </a:tblGrid>
              <a:tr h="1237168">
                <a:tc>
                  <a:txBody>
                    <a:bodyPr/>
                    <a:lstStyle/>
                    <a:p>
                      <a:r>
                        <a:rPr lang="es-ES" sz="1400" baseline="0" dirty="0" smtClean="0">
                          <a:latin typeface="Century Gothic" pitchFamily="34" charset="0"/>
                        </a:rPr>
                        <a:t>CATEGORÍAS GASTOS DEL PROYECTO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COSTE TOTAL</a:t>
                      </a:r>
                    </a:p>
                    <a:p>
                      <a:r>
                        <a:rPr lang="es-ES" sz="1400" b="1" dirty="0" smtClean="0">
                          <a:latin typeface="Century Gothic" pitchFamily="34" charset="0"/>
                        </a:rPr>
                        <a:t>PROGRAMADO </a:t>
                      </a:r>
                    </a:p>
                    <a:p>
                      <a:r>
                        <a:rPr lang="es-ES" sz="1400" baseline="0" dirty="0" smtClean="0">
                          <a:latin typeface="Century Gothic" pitchFamily="34" charset="0"/>
                        </a:rPr>
                        <a:t>CATEGORÍAS GASTOS DEL PROYECTO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COSTE TOTAL</a:t>
                      </a:r>
                    </a:p>
                    <a:p>
                      <a:r>
                        <a:rPr lang="es-ES" sz="1400" b="1" dirty="0" smtClean="0">
                          <a:latin typeface="Century Gothic" pitchFamily="34" charset="0"/>
                        </a:rPr>
                        <a:t>PREVISTO</a:t>
                      </a:r>
                    </a:p>
                    <a:p>
                      <a:r>
                        <a:rPr lang="es-ES" sz="1400" baseline="0" dirty="0" smtClean="0">
                          <a:latin typeface="Century Gothic" pitchFamily="34" charset="0"/>
                        </a:rPr>
                        <a:t>CATEGORÍAS GASTOS DEL PROYECTO</a:t>
                      </a:r>
                      <a:endParaRPr lang="es-ES" sz="1400" dirty="0" smtClean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Century Gothic" pitchFamily="34" charset="0"/>
                        </a:rPr>
                        <a:t>TOTAL DESVIACIÓN</a:t>
                      </a:r>
                      <a:r>
                        <a:rPr lang="es-ES" sz="1400" b="1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s-ES" sz="1400" baseline="0" dirty="0" smtClean="0">
                          <a:latin typeface="Century Gothic" pitchFamily="34" charset="0"/>
                        </a:rPr>
                        <a:t>POSITIVA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PERSONAL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558.577,72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317.528,55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-241.049,17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OFICINA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40.141,41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22.931,88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-17.209,53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DESPLAZAMIENTOS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79.522,98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200.000,00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120.477,02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EXTERNOS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307.362,99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107.676,11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-199.686,88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EQUIPOS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23.000,00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70.000.00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FF00FF"/>
                          </a:solidFill>
                          <a:latin typeface="Century Gothic" pitchFamily="34" charset="0"/>
                        </a:rPr>
                        <a:t>47.000,00</a:t>
                      </a:r>
                      <a:endParaRPr lang="es-ES" b="1" dirty="0">
                        <a:solidFill>
                          <a:srgbClr val="FF00FF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INFRAESTRUCTURAS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entury Gothic" pitchFamily="34" charset="0"/>
                        </a:rPr>
                        <a:t>0,00</a:t>
                      </a:r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1696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entury Gothic" pitchFamily="34" charset="0"/>
                        </a:rPr>
                        <a:t>TOTAL</a:t>
                      </a:r>
                      <a:endParaRPr lang="es-ES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rgbClr val="CA0635"/>
                          </a:solidFill>
                          <a:latin typeface="Century Gothic" pitchFamily="34" charset="0"/>
                        </a:rPr>
                        <a:t>1.008.605,10</a:t>
                      </a:r>
                      <a:endParaRPr lang="es-ES" b="1" dirty="0">
                        <a:solidFill>
                          <a:srgbClr val="CA0635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9 Rectángulo redondeado"/>
          <p:cNvSpPr/>
          <p:nvPr/>
        </p:nvSpPr>
        <p:spPr>
          <a:xfrm>
            <a:off x="7164288" y="3429000"/>
            <a:ext cx="1728192" cy="1512168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7164288" y="3429000"/>
            <a:ext cx="17281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latin typeface="Century Gothic" pitchFamily="34" charset="0"/>
              </a:rPr>
              <a:t>16,60% CON RESPECTO AL COSTE TOTAL DEL PROYECTO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7236296" y="2276872"/>
            <a:ext cx="15937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>
                <a:solidFill>
                  <a:srgbClr val="FF00FF"/>
                </a:solidFill>
                <a:latin typeface="Century Gothic" pitchFamily="34" charset="0"/>
              </a:rPr>
              <a:t>167.477,02€</a:t>
            </a:r>
          </a:p>
          <a:p>
            <a:pPr algn="ctr"/>
            <a:r>
              <a:rPr lang="es-ES" b="1" dirty="0" smtClean="0">
                <a:solidFill>
                  <a:srgbClr val="FF00FF"/>
                </a:solidFill>
                <a:latin typeface="Century Gothic" pitchFamily="34" charset="0"/>
              </a:rPr>
              <a:t>DESVIACIÓN</a:t>
            </a:r>
          </a:p>
          <a:p>
            <a:pPr algn="ctr"/>
            <a:r>
              <a:rPr lang="es-ES" b="1" dirty="0" smtClean="0">
                <a:solidFill>
                  <a:srgbClr val="FF00FF"/>
                </a:solidFill>
                <a:latin typeface="Century Gothic" pitchFamily="34" charset="0"/>
              </a:rPr>
              <a:t>POSITIVA</a:t>
            </a:r>
            <a:endParaRPr lang="es-ES" dirty="0"/>
          </a:p>
        </p:txBody>
      </p:sp>
      <p:sp>
        <p:nvSpPr>
          <p:cNvPr id="18" name="17 Rectángulo redondeado"/>
          <p:cNvSpPr/>
          <p:nvPr/>
        </p:nvSpPr>
        <p:spPr>
          <a:xfrm>
            <a:off x="7164288" y="2276872"/>
            <a:ext cx="1728192" cy="936104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 redondeado"/>
          <p:cNvSpPr/>
          <p:nvPr/>
        </p:nvSpPr>
        <p:spPr>
          <a:xfrm>
            <a:off x="2051720" y="5733256"/>
            <a:ext cx="1728192" cy="360040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-324544" y="764704"/>
            <a:ext cx="7632848" cy="1143000"/>
          </a:xfrm>
        </p:spPr>
        <p:txBody>
          <a:bodyPr/>
          <a:lstStyle/>
          <a:p>
            <a:r>
              <a:rPr lang="es-ES" sz="3600" dirty="0" smtClean="0">
                <a:solidFill>
                  <a:schemeClr val="tx1"/>
                </a:solidFill>
              </a:rPr>
              <a:t>DATOS FICHAS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9609" y="548680"/>
            <a:ext cx="930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/>
              <a:t>Ficha nº:</a:t>
            </a:r>
            <a:endParaRPr lang="es-ES" sz="1600" b="1" dirty="0"/>
          </a:p>
        </p:txBody>
      </p:sp>
      <p:sp>
        <p:nvSpPr>
          <p:cNvPr id="8" name="7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rgbClr val="66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7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3201" y="2132856"/>
            <a:ext cx="315277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Resultado de imagen de cartel comic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700808"/>
            <a:ext cx="3939530" cy="3939530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 rot="21010669">
            <a:off x="5061383" y="3487553"/>
            <a:ext cx="26979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VISTO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Título"/>
          <p:cNvSpPr>
            <a:spLocks noGrp="1"/>
          </p:cNvSpPr>
          <p:nvPr>
            <p:ph type="title"/>
          </p:nvPr>
        </p:nvSpPr>
        <p:spPr>
          <a:xfrm>
            <a:off x="1619672" y="773832"/>
            <a:ext cx="5976664" cy="1143000"/>
          </a:xfrm>
        </p:spPr>
        <p:txBody>
          <a:bodyPr/>
          <a:lstStyle/>
          <a:p>
            <a:pPr algn="l"/>
            <a:r>
              <a:rPr lang="es-ES" sz="3600" dirty="0" smtClean="0">
                <a:solidFill>
                  <a:schemeClr val="tx1"/>
                </a:solidFill>
              </a:rPr>
              <a:t>PLAN DE ACCIÓN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5" name="7 Título"/>
          <p:cNvSpPr txBox="1">
            <a:spLocks/>
          </p:cNvSpPr>
          <p:nvPr/>
        </p:nvSpPr>
        <p:spPr>
          <a:xfrm>
            <a:off x="611560" y="3510136"/>
            <a:ext cx="8208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Supresión, sustitución o inclusión de acciones, realizaciones.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1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Revisión contribución a indicadores.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1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Supresión, inclusión o sustitución de actividades y entregables.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Límite para solicitarla: 6 meses antes de la finalización.</a:t>
            </a:r>
          </a:p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200" b="1" i="0" u="none" strike="noStrike" kern="1200" cap="none" spc="0" normalizeH="0" baseline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23528" y="548680"/>
            <a:ext cx="15295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/>
              <a:t>Fichas 8.a y 8.b.</a:t>
            </a:r>
            <a:endParaRPr lang="es-ES" sz="1600" b="1" dirty="0"/>
          </a:p>
        </p:txBody>
      </p:sp>
      <p:sp>
        <p:nvSpPr>
          <p:cNvPr id="8" name="7 Elipse"/>
          <p:cNvSpPr/>
          <p:nvPr/>
        </p:nvSpPr>
        <p:spPr>
          <a:xfrm>
            <a:off x="683568" y="908720"/>
            <a:ext cx="864096" cy="86409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8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r>
              <a:rPr lang="es-ES" dirty="0" smtClean="0"/>
              <a:t>CAMBIOS RELACIONADOS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r>
              <a:rPr lang="es-ES" dirty="0" smtClean="0"/>
              <a:t>AUNAR LAS MODIFICACIONES EN UNA ÚNICA SOLICITUD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1979712" y="4365104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www.poctefa.eu</a:t>
            </a:r>
          </a:p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info@poctefa.eu</a:t>
            </a:r>
          </a:p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#POCTEFA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0" y="1772816"/>
            <a:ext cx="9144000" cy="23042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835696" y="2564904"/>
            <a:ext cx="54726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solidFill>
                  <a:schemeClr val="bg1"/>
                </a:solidFill>
                <a:latin typeface="Century Gothic" pitchFamily="34" charset="0"/>
              </a:rPr>
              <a:t>Gracias | </a:t>
            </a:r>
            <a:r>
              <a:rPr lang="es-ES" sz="4800" dirty="0" err="1" smtClean="0">
                <a:solidFill>
                  <a:schemeClr val="bg1"/>
                </a:solidFill>
                <a:latin typeface="Century Gothic" pitchFamily="34" charset="0"/>
              </a:rPr>
              <a:t>Merci</a:t>
            </a:r>
            <a:endParaRPr lang="es-ES" sz="48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grpSp>
        <p:nvGrpSpPr>
          <p:cNvPr id="13" name="12 Grupo"/>
          <p:cNvGrpSpPr/>
          <p:nvPr/>
        </p:nvGrpSpPr>
        <p:grpSpPr>
          <a:xfrm>
            <a:off x="1979712" y="6165304"/>
            <a:ext cx="5616624" cy="369332"/>
            <a:chOff x="395536" y="6165304"/>
            <a:chExt cx="5616624" cy="369332"/>
          </a:xfrm>
        </p:grpSpPr>
        <p:sp>
          <p:nvSpPr>
            <p:cNvPr id="5" name="4 CuadroTexto"/>
            <p:cNvSpPr txBox="1"/>
            <p:nvPr/>
          </p:nvSpPr>
          <p:spPr>
            <a:xfrm>
              <a:off x="395536" y="6165304"/>
              <a:ext cx="561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solidFill>
                    <a:schemeClr val="tx2"/>
                  </a:solidFill>
                </a:rPr>
                <a:t>Síguenos en | </a:t>
              </a:r>
              <a:r>
                <a:rPr lang="es-ES" dirty="0" err="1" smtClean="0">
                  <a:solidFill>
                    <a:schemeClr val="tx2"/>
                  </a:solidFill>
                </a:rPr>
                <a:t>Suivez-nous</a:t>
              </a:r>
              <a:r>
                <a:rPr lang="es-ES" dirty="0" smtClean="0">
                  <a:solidFill>
                    <a:schemeClr val="tx2"/>
                  </a:solidFill>
                </a:rPr>
                <a:t> sur                         @</a:t>
              </a:r>
              <a:r>
                <a:rPr lang="es-ES" dirty="0" err="1" smtClean="0">
                  <a:solidFill>
                    <a:schemeClr val="tx2"/>
                  </a:solidFill>
                </a:rPr>
                <a:t>ctppoctefa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pic>
          <p:nvPicPr>
            <p:cNvPr id="6" name="5 Imagen" descr="1000px-F_icon.svg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7864" y="6237312"/>
              <a:ext cx="216024" cy="216024"/>
            </a:xfrm>
            <a:prstGeom prst="rect">
              <a:avLst/>
            </a:prstGeom>
          </p:spPr>
        </p:pic>
        <p:pic>
          <p:nvPicPr>
            <p:cNvPr id="7" name="6 Imagen" descr="twitter-icon-square-logo-previe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5896" y="6237312"/>
              <a:ext cx="216024" cy="216024"/>
            </a:xfrm>
            <a:prstGeom prst="rect">
              <a:avLst/>
            </a:prstGeom>
          </p:spPr>
        </p:pic>
        <p:pic>
          <p:nvPicPr>
            <p:cNvPr id="8" name="7 Imagen" descr="square-linkedin-51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23928" y="6237312"/>
              <a:ext cx="226458" cy="226458"/>
            </a:xfrm>
            <a:prstGeom prst="rect">
              <a:avLst/>
            </a:prstGeom>
          </p:spPr>
        </p:pic>
        <p:pic>
          <p:nvPicPr>
            <p:cNvPr id="9" name="8 Imagen" descr="Youtube_log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1960" y="6237312"/>
              <a:ext cx="220108" cy="20847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2801</TotalTime>
  <Words>849</Words>
  <Application>Microsoft Office PowerPoint</Application>
  <PresentationFormat>Presentación en pantalla (4:3)</PresentationFormat>
  <Paragraphs>261</Paragraphs>
  <Slides>28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30" baseType="lpstr">
      <vt:lpstr>Tema de Office</vt:lpstr>
      <vt:lpstr>Diseño personalizado</vt:lpstr>
      <vt:lpstr>Diapositiva 1</vt:lpstr>
      <vt:lpstr>MODIFICACIONES</vt:lpstr>
      <vt:lpstr>EXISTE UNA GUÍA </vt:lpstr>
      <vt:lpstr>Diapositiva 4</vt:lpstr>
      <vt:lpstr>EL JEFE DE FILA/BENEFICIARIO INFORMA A SUS SOCIOS DE PROYECTO</vt:lpstr>
      <vt:lpstr>Diapositiva 6</vt:lpstr>
      <vt:lpstr>Diapositiva 7</vt:lpstr>
      <vt:lpstr>Diapositiva 8</vt:lpstr>
      <vt:lpstr>Diapositiva 9</vt:lpstr>
      <vt:lpstr>Diapositiva 10</vt:lpstr>
      <vt:lpstr>Diapositiva 11</vt:lpstr>
      <vt:lpstr>MESES</vt:lpstr>
      <vt:lpstr>CANDIDATURA/FORMULARIO PROVISIONAL</vt:lpstr>
      <vt:lpstr>8 TIPOS DE CAMBIOS</vt:lpstr>
      <vt:lpstr>PRÓRROGA/ CALENDARIO</vt:lpstr>
      <vt:lpstr>PARTENARIADO</vt:lpstr>
      <vt:lpstr>SOCIOS ASOCIADOS</vt:lpstr>
      <vt:lpstr>ORGANISMOS TERCEROS</vt:lpstr>
      <vt:lpstr>PF: COSTE TOTAL O REPARTO PRESUPUESTARIO</vt:lpstr>
      <vt:lpstr>PF: MODIFICACIÓN COFINANCIACIONES PÚBLICAS</vt:lpstr>
      <vt:lpstr>TC: DESVIACIÓN SUPERIOR AL 10% ENTRE CATEGORÍAS DE GASTOS A NIVEL DE PROYECTO</vt:lpstr>
      <vt:lpstr>Diapositiva 22</vt:lpstr>
      <vt:lpstr>Diapositiva 23</vt:lpstr>
      <vt:lpstr>DATOS FICHAS</vt:lpstr>
      <vt:lpstr>PLAN DE ACCIÓN</vt:lpstr>
      <vt:lpstr>CAMBIOS RELACIONADOS</vt:lpstr>
      <vt:lpstr>AUNAR LAS MODIFICACIONES EN UNA ÚNICA SOLICITUD</vt:lpstr>
      <vt:lpstr>Diapositiva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Calibri 44</dc:title>
  <dc:creator>IGOA</dc:creator>
  <cp:lastModifiedBy>Usuario de Windows</cp:lastModifiedBy>
  <cp:revision>262</cp:revision>
  <dcterms:created xsi:type="dcterms:W3CDTF">2014-10-08T09:06:41Z</dcterms:created>
  <dcterms:modified xsi:type="dcterms:W3CDTF">2020-03-04T15:40:48Z</dcterms:modified>
</cp:coreProperties>
</file>