
<file path=[Content_Types].xml><?xml version="1.0" encoding="utf-8"?>
<Types xmlns="http://schemas.openxmlformats.org/package/2006/content-types"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31"/>
  </p:notesMasterIdLst>
  <p:handoutMasterIdLst>
    <p:handoutMasterId r:id="rId32"/>
  </p:handoutMasterIdLst>
  <p:sldIdLst>
    <p:sldId id="281" r:id="rId3"/>
    <p:sldId id="309" r:id="rId4"/>
    <p:sldId id="306" r:id="rId5"/>
    <p:sldId id="344" r:id="rId6"/>
    <p:sldId id="345" r:id="rId7"/>
    <p:sldId id="346" r:id="rId8"/>
    <p:sldId id="347" r:id="rId9"/>
    <p:sldId id="349" r:id="rId10"/>
    <p:sldId id="350" r:id="rId11"/>
    <p:sldId id="356" r:id="rId12"/>
    <p:sldId id="348" r:id="rId13"/>
    <p:sldId id="354" r:id="rId14"/>
    <p:sldId id="353" r:id="rId15"/>
    <p:sldId id="355" r:id="rId16"/>
    <p:sldId id="357" r:id="rId17"/>
    <p:sldId id="358" r:id="rId18"/>
    <p:sldId id="359" r:id="rId19"/>
    <p:sldId id="360" r:id="rId20"/>
    <p:sldId id="361" r:id="rId21"/>
    <p:sldId id="362" r:id="rId22"/>
    <p:sldId id="363" r:id="rId23"/>
    <p:sldId id="364" r:id="rId24"/>
    <p:sldId id="365" r:id="rId25"/>
    <p:sldId id="366" r:id="rId26"/>
    <p:sldId id="367" r:id="rId27"/>
    <p:sldId id="368" r:id="rId28"/>
    <p:sldId id="369" r:id="rId29"/>
    <p:sldId id="273" r:id="rId30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99"/>
    <a:srgbClr val="66FF66"/>
    <a:srgbClr val="CA0635"/>
    <a:srgbClr val="F1A1E0"/>
    <a:srgbClr val="FF00FF"/>
    <a:srgbClr val="EA6647"/>
    <a:srgbClr val="E33663"/>
    <a:srgbClr val="8A898C"/>
    <a:srgbClr val="98C222"/>
    <a:srgbClr val="FDC60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 autoAdjust="0"/>
    <p:restoredTop sz="83333" autoAdjust="0"/>
  </p:normalViewPr>
  <p:slideViewPr>
    <p:cSldViewPr>
      <p:cViewPr>
        <p:scale>
          <a:sx n="100" d="100"/>
          <a:sy n="100" d="100"/>
        </p:scale>
        <p:origin x="-859" y="2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3786" y="-84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162E04-603A-4606-BDA1-BA28B92C1975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50B83-4C7E-4DB5-B275-1A28248E59E8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5019944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C9A95A-F388-4558-8B06-7C1E75EB483F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0DD42A-7DB6-44AF-9FCD-A29871A6392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374082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DD42A-7DB6-44AF-9FCD-A29871A63920}" type="slidenum">
              <a:rPr lang="es-ES" smtClean="0"/>
              <a:pPr/>
              <a:t>1</a:t>
            </a:fld>
            <a:endParaRPr 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DD42A-7DB6-44AF-9FCD-A29871A63920}" type="slidenum">
              <a:rPr lang="es-ES" smtClean="0"/>
              <a:pPr/>
              <a:t>2</a:t>
            </a:fld>
            <a:endParaRPr lang="es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 smtClean="0"/>
          </a:p>
          <a:p>
            <a:endParaRPr lang="es-ES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DD42A-7DB6-44AF-9FCD-A29871A63920}" type="slidenum">
              <a:rPr lang="es-ES" smtClean="0"/>
              <a:pPr/>
              <a:t>3</a:t>
            </a:fld>
            <a:endParaRPr lang="es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 smtClean="0"/>
          </a:p>
          <a:p>
            <a:endParaRPr lang="es-ES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DD42A-7DB6-44AF-9FCD-A29871A63920}" type="slidenum">
              <a:rPr lang="es-ES" smtClean="0"/>
              <a:pPr/>
              <a:t>4</a:t>
            </a:fld>
            <a:endParaRPr lang="es-E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 smtClean="0"/>
          </a:p>
          <a:p>
            <a:endParaRPr lang="es-ES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DD42A-7DB6-44AF-9FCD-A29871A63920}" type="slidenum">
              <a:rPr lang="es-ES" smtClean="0"/>
              <a:pPr/>
              <a:t>5</a:t>
            </a:fld>
            <a:endParaRPr lang="es-E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 smtClean="0"/>
          </a:p>
          <a:p>
            <a:endParaRPr lang="es-ES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DD42A-7DB6-44AF-9FCD-A29871A63920}" type="slidenum">
              <a:rPr lang="es-ES" smtClean="0"/>
              <a:pPr/>
              <a:t>6</a:t>
            </a:fld>
            <a:endParaRPr lang="es-E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 smtClean="0"/>
          </a:p>
          <a:p>
            <a:endParaRPr lang="es-ES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DD42A-7DB6-44AF-9FCD-A29871A63920}" type="slidenum">
              <a:rPr lang="es-ES" smtClean="0"/>
              <a:pPr/>
              <a:t>7</a:t>
            </a:fld>
            <a:endParaRPr lang="es-E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 smtClean="0"/>
          </a:p>
          <a:p>
            <a:endParaRPr lang="es-ES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DD42A-7DB6-44AF-9FCD-A29871A63920}" type="slidenum">
              <a:rPr lang="es-ES" smtClean="0"/>
              <a:pPr/>
              <a:t>8</a:t>
            </a:fld>
            <a:endParaRPr lang="es-E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 smtClean="0"/>
          </a:p>
          <a:p>
            <a:endParaRPr lang="es-ES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DD42A-7DB6-44AF-9FCD-A29871A63920}" type="slidenum">
              <a:rPr lang="es-ES" smtClean="0"/>
              <a:pPr/>
              <a:t>9</a:t>
            </a:fld>
            <a:endParaRPr lang="es-E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DD42A-7DB6-44AF-9FCD-A29871A63920}" type="slidenum">
              <a:rPr lang="es-ES" smtClean="0"/>
              <a:pPr/>
              <a:t>10</a:t>
            </a:fld>
            <a:endParaRPr lang="es-E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 smtClean="0"/>
          </a:p>
          <a:p>
            <a:endParaRPr lang="es-ES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DD42A-7DB6-44AF-9FCD-A29871A63920}" type="slidenum">
              <a:rPr lang="es-ES" smtClean="0"/>
              <a:pPr/>
              <a:t>11</a:t>
            </a:fld>
            <a:endParaRPr lang="es-E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 smtClean="0"/>
          </a:p>
          <a:p>
            <a:endParaRPr lang="es-ES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DD42A-7DB6-44AF-9FCD-A29871A63920}" type="slidenum">
              <a:rPr lang="es-ES" smtClean="0"/>
              <a:pPr/>
              <a:t>12</a:t>
            </a:fld>
            <a:endParaRPr lang="es-E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 smtClean="0"/>
          </a:p>
          <a:p>
            <a:endParaRPr lang="es-ES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DD42A-7DB6-44AF-9FCD-A29871A63920}" type="slidenum">
              <a:rPr lang="es-ES" smtClean="0"/>
              <a:pPr/>
              <a:t>13</a:t>
            </a:fld>
            <a:endParaRPr lang="es-E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 smtClean="0"/>
          </a:p>
          <a:p>
            <a:endParaRPr lang="es-ES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DD42A-7DB6-44AF-9FCD-A29871A63920}" type="slidenum">
              <a:rPr lang="es-ES" smtClean="0"/>
              <a:pPr/>
              <a:t>14</a:t>
            </a:fld>
            <a:endParaRPr lang="es-E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 smtClean="0"/>
          </a:p>
          <a:p>
            <a:endParaRPr lang="es-ES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DD42A-7DB6-44AF-9FCD-A29871A63920}" type="slidenum">
              <a:rPr lang="es-ES" smtClean="0"/>
              <a:pPr/>
              <a:t>15</a:t>
            </a:fld>
            <a:endParaRPr lang="es-E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 smtClean="0"/>
          </a:p>
          <a:p>
            <a:endParaRPr lang="es-ES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DD42A-7DB6-44AF-9FCD-A29871A63920}" type="slidenum">
              <a:rPr lang="es-ES" smtClean="0"/>
              <a:pPr/>
              <a:t>16</a:t>
            </a:fld>
            <a:endParaRPr lang="es-E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 smtClean="0"/>
          </a:p>
          <a:p>
            <a:endParaRPr lang="es-ES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DD42A-7DB6-44AF-9FCD-A29871A63920}" type="slidenum">
              <a:rPr lang="es-ES" smtClean="0"/>
              <a:pPr/>
              <a:t>17</a:t>
            </a:fld>
            <a:endParaRPr lang="es-E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 smtClean="0"/>
          </a:p>
          <a:p>
            <a:endParaRPr lang="es-ES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DD42A-7DB6-44AF-9FCD-A29871A63920}" type="slidenum">
              <a:rPr lang="es-ES" smtClean="0"/>
              <a:pPr/>
              <a:t>18</a:t>
            </a:fld>
            <a:endParaRPr lang="es-E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 smtClean="0"/>
          </a:p>
          <a:p>
            <a:endParaRPr lang="es-ES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DD42A-7DB6-44AF-9FCD-A29871A63920}" type="slidenum">
              <a:rPr lang="es-ES" smtClean="0"/>
              <a:pPr/>
              <a:t>19</a:t>
            </a:fld>
            <a:endParaRPr lang="es-E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 smtClean="0"/>
          </a:p>
          <a:p>
            <a:endParaRPr lang="es-ES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DD42A-7DB6-44AF-9FCD-A29871A63920}" type="slidenum">
              <a:rPr lang="es-ES" smtClean="0"/>
              <a:pPr/>
              <a:t>20</a:t>
            </a:fld>
            <a:endParaRPr lang="es-E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DD42A-7DB6-44AF-9FCD-A29871A63920}" type="slidenum">
              <a:rPr lang="es-ES" smtClean="0"/>
              <a:pPr/>
              <a:t>21</a:t>
            </a:fld>
            <a:endParaRPr lang="es-E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 smtClean="0"/>
          </a:p>
          <a:p>
            <a:endParaRPr lang="es-ES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DD42A-7DB6-44AF-9FCD-A29871A63920}" type="slidenum">
              <a:rPr lang="es-ES" smtClean="0"/>
              <a:pPr/>
              <a:t>22</a:t>
            </a:fld>
            <a:endParaRPr lang="es-E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 smtClean="0"/>
          </a:p>
          <a:p>
            <a:endParaRPr lang="es-ES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DD42A-7DB6-44AF-9FCD-A29871A63920}" type="slidenum">
              <a:rPr lang="es-ES" smtClean="0"/>
              <a:pPr/>
              <a:t>23</a:t>
            </a:fld>
            <a:endParaRPr lang="es-E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 smtClean="0"/>
          </a:p>
          <a:p>
            <a:endParaRPr lang="es-ES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DD42A-7DB6-44AF-9FCD-A29871A63920}" type="slidenum">
              <a:rPr lang="es-ES" smtClean="0"/>
              <a:pPr/>
              <a:t>24</a:t>
            </a:fld>
            <a:endParaRPr lang="es-E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 smtClean="0"/>
          </a:p>
          <a:p>
            <a:endParaRPr lang="es-ES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DD42A-7DB6-44AF-9FCD-A29871A63920}" type="slidenum">
              <a:rPr lang="es-ES" smtClean="0"/>
              <a:pPr/>
              <a:t>25</a:t>
            </a:fld>
            <a:endParaRPr lang="es-E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DD42A-7DB6-44AF-9FCD-A29871A63920}" type="slidenum">
              <a:rPr lang="es-ES" smtClean="0"/>
              <a:pPr/>
              <a:t>26</a:t>
            </a:fld>
            <a:endParaRPr lang="es-E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DD42A-7DB6-44AF-9FCD-A29871A63920}" type="slidenum">
              <a:rPr lang="es-ES" smtClean="0"/>
              <a:pPr/>
              <a:t>27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C43A0-1637-4390-937E-F141F383F720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E731F-ED35-47F3-AD34-41BC5D7F493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C43A0-1637-4390-937E-F141F383F720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E731F-ED35-47F3-AD34-41BC5D7F493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73832"/>
            <a:ext cx="8229600" cy="1143000"/>
          </a:xfrm>
        </p:spPr>
        <p:txBody>
          <a:bodyPr>
            <a:noAutofit/>
          </a:bodyPr>
          <a:lstStyle>
            <a:lvl1pPr>
              <a:defRPr sz="4000" b="1" i="0" baseline="0">
                <a:solidFill>
                  <a:srgbClr val="002060"/>
                </a:solidFill>
                <a:latin typeface="Century Gothic" pitchFamily="34" charset="0"/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999381"/>
            <a:ext cx="8229600" cy="4165923"/>
          </a:xfrm>
        </p:spPr>
        <p:txBody>
          <a:bodyPr/>
          <a:lstStyle>
            <a:lvl1pPr>
              <a:defRPr baseline="0">
                <a:solidFill>
                  <a:srgbClr val="002060"/>
                </a:solidFill>
                <a:latin typeface="Century Gothic" pitchFamily="34" charset="0"/>
              </a:defRPr>
            </a:lvl1pPr>
            <a:lvl2pPr>
              <a:buFont typeface="Wingdings" pitchFamily="2" charset="2"/>
              <a:buChar char="ü"/>
              <a:defRPr baseline="0">
                <a:solidFill>
                  <a:srgbClr val="002060"/>
                </a:solidFill>
                <a:latin typeface="Century Gothic" pitchFamily="34" charset="0"/>
              </a:defRPr>
            </a:lvl2pPr>
            <a:lvl3pPr>
              <a:defRPr>
                <a:solidFill>
                  <a:srgbClr val="002060"/>
                </a:solidFill>
                <a:latin typeface="Century Gothic" pitchFamily="34" charset="0"/>
              </a:defRPr>
            </a:lvl3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E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C43A0-1637-4390-937E-F141F383F720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E731F-ED35-47F3-AD34-41BC5D7F4934}" type="slidenum">
              <a:rPr lang="es-ES" smtClean="0"/>
              <a:pPr/>
              <a:t>‹Nº›</a:t>
            </a:fld>
            <a:endParaRPr lang="es-ES"/>
          </a:p>
        </p:txBody>
      </p:sp>
      <p:cxnSp>
        <p:nvCxnSpPr>
          <p:cNvPr id="7" name="6 Conector recto"/>
          <p:cNvCxnSpPr/>
          <p:nvPr userDrawn="1"/>
        </p:nvCxnSpPr>
        <p:spPr>
          <a:xfrm>
            <a:off x="0" y="6237312"/>
            <a:ext cx="5904656" cy="0"/>
          </a:xfrm>
          <a:prstGeom prst="line">
            <a:avLst/>
          </a:prstGeom>
          <a:ln w="12700" cap="rnd">
            <a:solidFill>
              <a:srgbClr val="003399"/>
            </a:solidFill>
            <a:prstDash val="solid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9 Rectángulo"/>
          <p:cNvSpPr/>
          <p:nvPr userDrawn="1"/>
        </p:nvSpPr>
        <p:spPr>
          <a:xfrm>
            <a:off x="1" y="116632"/>
            <a:ext cx="9144000" cy="28803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100" b="1" dirty="0" err="1" smtClean="0">
                <a:solidFill>
                  <a:schemeClr val="bg1"/>
                </a:solidFill>
                <a:latin typeface="Century Gothic" pitchFamily="34" charset="0"/>
              </a:rPr>
              <a:t>Interreg</a:t>
            </a:r>
            <a:r>
              <a:rPr lang="es-ES" sz="1100" b="1" dirty="0" smtClean="0">
                <a:solidFill>
                  <a:schemeClr val="bg1"/>
                </a:solidFill>
                <a:latin typeface="Century Gothic" pitchFamily="34" charset="0"/>
              </a:rPr>
              <a:t> V-A España –</a:t>
            </a:r>
            <a:r>
              <a:rPr lang="es-ES" sz="1100" b="1" baseline="0" dirty="0" smtClean="0">
                <a:solidFill>
                  <a:schemeClr val="bg1"/>
                </a:solidFill>
                <a:latin typeface="Century Gothic" pitchFamily="34" charset="0"/>
              </a:rPr>
              <a:t> Francia - Andorra (</a:t>
            </a:r>
            <a:r>
              <a:rPr lang="es-ES" sz="1100" b="1" dirty="0" smtClean="0">
                <a:solidFill>
                  <a:schemeClr val="bg1"/>
                </a:solidFill>
                <a:latin typeface="Century Gothic" pitchFamily="34" charset="0"/>
              </a:rPr>
              <a:t>POCTEFA 2014-2020) | </a:t>
            </a:r>
            <a:r>
              <a:rPr lang="es-ES" sz="1100" b="1" dirty="0" err="1" smtClean="0">
                <a:solidFill>
                  <a:schemeClr val="tx2"/>
                </a:solidFill>
                <a:latin typeface="Century Gothic" pitchFamily="34" charset="0"/>
              </a:rPr>
              <a:t>Interreg</a:t>
            </a:r>
            <a:r>
              <a:rPr lang="es-ES" sz="1100" b="1" baseline="0" dirty="0" smtClean="0">
                <a:solidFill>
                  <a:schemeClr val="tx2"/>
                </a:solidFill>
                <a:latin typeface="Century Gothic" pitchFamily="34" charset="0"/>
              </a:rPr>
              <a:t> V-A </a:t>
            </a:r>
            <a:r>
              <a:rPr lang="es-ES" sz="1100" b="1" baseline="0" dirty="0" err="1" smtClean="0">
                <a:solidFill>
                  <a:schemeClr val="tx2"/>
                </a:solidFill>
                <a:latin typeface="Century Gothic" pitchFamily="34" charset="0"/>
              </a:rPr>
              <a:t>Espagne</a:t>
            </a:r>
            <a:r>
              <a:rPr lang="es-ES" sz="1100" b="1" baseline="0" dirty="0" smtClean="0">
                <a:solidFill>
                  <a:schemeClr val="tx2"/>
                </a:solidFill>
                <a:latin typeface="Century Gothic" pitchFamily="34" charset="0"/>
              </a:rPr>
              <a:t> – France - </a:t>
            </a:r>
            <a:r>
              <a:rPr lang="es-ES" sz="1100" b="1" baseline="0" dirty="0" err="1" smtClean="0">
                <a:solidFill>
                  <a:schemeClr val="tx2"/>
                </a:solidFill>
                <a:latin typeface="Century Gothic" pitchFamily="34" charset="0"/>
              </a:rPr>
              <a:t>Andorre</a:t>
            </a:r>
            <a:r>
              <a:rPr lang="es-ES" sz="1100" b="1" baseline="0" dirty="0" smtClean="0">
                <a:solidFill>
                  <a:schemeClr val="tx2"/>
                </a:solidFill>
                <a:latin typeface="Century Gothic" pitchFamily="34" charset="0"/>
              </a:rPr>
              <a:t> (</a:t>
            </a:r>
            <a:r>
              <a:rPr lang="es-ES" sz="1100" b="1" dirty="0" smtClean="0">
                <a:solidFill>
                  <a:schemeClr val="tx2"/>
                </a:solidFill>
                <a:latin typeface="Century Gothic" pitchFamily="34" charset="0"/>
              </a:rPr>
              <a:t>POCTEFA 2014-2020)</a:t>
            </a:r>
            <a:endParaRPr lang="es-ES" sz="1100" b="1" dirty="0" smtClean="0">
              <a:solidFill>
                <a:srgbClr val="E33663"/>
              </a:solidFill>
              <a:latin typeface="Century Gothic" pitchFamily="34" charset="0"/>
            </a:endParaRPr>
          </a:p>
        </p:txBody>
      </p:sp>
      <p:sp>
        <p:nvSpPr>
          <p:cNvPr id="12" name="11 CuadroTexto"/>
          <p:cNvSpPr txBox="1"/>
          <p:nvPr userDrawn="1"/>
        </p:nvSpPr>
        <p:spPr>
          <a:xfrm>
            <a:off x="-36512" y="6402814"/>
            <a:ext cx="84969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400" b="1" kern="1200" dirty="0" smtClean="0">
                <a:solidFill>
                  <a:srgbClr val="002060"/>
                </a:solidFill>
                <a:latin typeface="Century Gothic" pitchFamily="34" charset="0"/>
                <a:ea typeface="+mn-ea"/>
                <a:cs typeface="+mn-cs"/>
              </a:rPr>
              <a:t>Programa financiado por el FEDER/ </a:t>
            </a:r>
            <a:r>
              <a:rPr lang="es-ES" sz="1400" b="1" kern="1200" dirty="0" err="1" smtClean="0">
                <a:solidFill>
                  <a:schemeClr val="tx2"/>
                </a:solidFill>
                <a:latin typeface="Century Gothic" pitchFamily="34" charset="0"/>
                <a:ea typeface="+mn-ea"/>
                <a:cs typeface="+mn-cs"/>
              </a:rPr>
              <a:t>Programme</a:t>
            </a:r>
            <a:r>
              <a:rPr lang="es-ES" sz="1400" b="1" kern="1200" dirty="0" smtClean="0">
                <a:solidFill>
                  <a:schemeClr val="tx2"/>
                </a:solidFill>
                <a:latin typeface="Century Gothic" pitchFamily="34" charset="0"/>
                <a:ea typeface="+mn-ea"/>
                <a:cs typeface="+mn-cs"/>
              </a:rPr>
              <a:t> </a:t>
            </a:r>
            <a:r>
              <a:rPr lang="es-ES" sz="1400" b="1" kern="1200" dirty="0" err="1" smtClean="0">
                <a:solidFill>
                  <a:schemeClr val="tx2"/>
                </a:solidFill>
                <a:latin typeface="Century Gothic" pitchFamily="34" charset="0"/>
                <a:ea typeface="+mn-ea"/>
                <a:cs typeface="+mn-cs"/>
              </a:rPr>
              <a:t>financé</a:t>
            </a:r>
            <a:r>
              <a:rPr lang="es-ES" sz="1400" b="1" kern="1200" dirty="0" smtClean="0">
                <a:solidFill>
                  <a:schemeClr val="tx2"/>
                </a:solidFill>
                <a:latin typeface="Century Gothic" pitchFamily="34" charset="0"/>
                <a:ea typeface="+mn-ea"/>
                <a:cs typeface="+mn-cs"/>
              </a:rPr>
              <a:t> par le FEDER</a:t>
            </a:r>
          </a:p>
        </p:txBody>
      </p:sp>
      <p:pic>
        <p:nvPicPr>
          <p:cNvPr id="11" name="10 Imagen" descr="logo-interreg-poctefa-RGB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804248" y="6170524"/>
            <a:ext cx="1872208" cy="6460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C43A0-1637-4390-937E-F141F383F720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E731F-ED35-47F3-AD34-41BC5D7F493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C43A0-1637-4390-937E-F141F383F720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E731F-ED35-47F3-AD34-41BC5D7F493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C43A0-1637-4390-937E-F141F383F720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E731F-ED35-47F3-AD34-41BC5D7F493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C43A0-1637-4390-937E-F141F383F720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E731F-ED35-47F3-AD34-41BC5D7F493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C43A0-1637-4390-937E-F141F383F720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E731F-ED35-47F3-AD34-41BC5D7F493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C43A0-1637-4390-937E-F141F383F720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E731F-ED35-47F3-AD34-41BC5D7F493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C43A0-1637-4390-937E-F141F383F720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E731F-ED35-47F3-AD34-41BC5D7F493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C43A0-1637-4390-937E-F141F383F720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E731F-ED35-47F3-AD34-41BC5D7F493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C43A0-1637-4390-937E-F141F383F720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E731F-ED35-47F3-AD34-41BC5D7F493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96D57-B394-40DA-A2BD-24C357FA6F27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8CBA1-C125-4F00-97E2-87334DC26E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96D57-B394-40DA-A2BD-24C357FA6F27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8CBA1-C125-4F00-97E2-87334DC26E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96D57-B394-40DA-A2BD-24C357FA6F27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8CBA1-C125-4F00-97E2-87334DC26E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96D57-B394-40DA-A2BD-24C357FA6F27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8CBA1-C125-4F00-97E2-87334DC26E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96D57-B394-40DA-A2BD-24C357FA6F27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8CBA1-C125-4F00-97E2-87334DC26E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96D57-B394-40DA-A2BD-24C357FA6F27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8CBA1-C125-4F00-97E2-87334DC26E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96D57-B394-40DA-A2BD-24C357FA6F27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8CBA1-C125-4F00-97E2-87334DC26E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96D57-B394-40DA-A2BD-24C357FA6F27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8CBA1-C125-4F00-97E2-87334DC26E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96D57-B394-40DA-A2BD-24C357FA6F27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8CBA1-C125-4F00-97E2-87334DC26E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96D57-B394-40DA-A2BD-24C357FA6F27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8CBA1-C125-4F00-97E2-87334DC26E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96D57-B394-40DA-A2BD-24C357FA6F27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8CBA1-C125-4F00-97E2-87334DC26E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96D57-B394-40DA-A2BD-24C357FA6F27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8CBA1-C125-4F00-97E2-87334DC26E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C43A0-1637-4390-937E-F141F383F720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EE731F-ED35-47F3-AD34-41BC5D7F493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96D57-B394-40DA-A2BD-24C357FA6F27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C8CBA1-C125-4F00-97E2-87334DC26E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hyperlink" Target="mailto:consultas@poctefa.eu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0" y="332656"/>
            <a:ext cx="9144000" cy="158417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l="20372" t="40969" r="16432" b="8829"/>
          <a:stretch>
            <a:fillRect/>
          </a:stretch>
        </p:blipFill>
        <p:spPr bwMode="auto">
          <a:xfrm>
            <a:off x="1259632" y="2148622"/>
            <a:ext cx="6480720" cy="3088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CuadroTexto"/>
          <p:cNvSpPr txBox="1"/>
          <p:nvPr/>
        </p:nvSpPr>
        <p:spPr>
          <a:xfrm>
            <a:off x="35496" y="500479"/>
            <a:ext cx="9108504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100" b="1" dirty="0" err="1" smtClean="0">
                <a:solidFill>
                  <a:srgbClr val="E33663"/>
                </a:solidFill>
                <a:latin typeface="Century Gothic" pitchFamily="34" charset="0"/>
              </a:rPr>
              <a:t>Interreg</a:t>
            </a:r>
            <a:r>
              <a:rPr lang="fr-FR" sz="3100" b="1" dirty="0" smtClean="0">
                <a:solidFill>
                  <a:srgbClr val="E33663"/>
                </a:solidFill>
                <a:latin typeface="Century Gothic" pitchFamily="34" charset="0"/>
              </a:rPr>
              <a:t> V-A Espagne, France, Andorre (POCTEFA 2014-2020)  </a:t>
            </a:r>
          </a:p>
        </p:txBody>
      </p:sp>
      <p:sp>
        <p:nvSpPr>
          <p:cNvPr id="9" name="8 Rectángulo"/>
          <p:cNvSpPr/>
          <p:nvPr/>
        </p:nvSpPr>
        <p:spPr>
          <a:xfrm>
            <a:off x="-5053" y="6093296"/>
            <a:ext cx="9149053" cy="57606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000" b="1" dirty="0" smtClean="0">
                <a:solidFill>
                  <a:srgbClr val="E33663"/>
                </a:solidFill>
                <a:latin typeface="Century Gothic" pitchFamily="34" charset="0"/>
              </a:rPr>
              <a:t>Webinaire 12 mars 2020</a:t>
            </a:r>
            <a:endParaRPr lang="fr-FR" sz="3000" b="1" dirty="0">
              <a:solidFill>
                <a:srgbClr val="E33663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title"/>
          </p:nvPr>
        </p:nvSpPr>
        <p:spPr>
          <a:xfrm>
            <a:off x="467544" y="2636912"/>
            <a:ext cx="8229600" cy="1143000"/>
          </a:xfrm>
        </p:spPr>
        <p:txBody>
          <a:bodyPr/>
          <a:lstStyle/>
          <a:p>
            <a:r>
              <a:rPr lang="es-ES" dirty="0" smtClean="0"/>
              <a:t>MODIFICATIONS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title"/>
          </p:nvPr>
        </p:nvSpPr>
        <p:spPr>
          <a:xfrm>
            <a:off x="457200" y="2790056"/>
            <a:ext cx="8229600" cy="1143000"/>
          </a:xfrm>
        </p:spPr>
        <p:txBody>
          <a:bodyPr/>
          <a:lstStyle/>
          <a:p>
            <a:r>
              <a:rPr lang="es-ES" dirty="0" smtClean="0"/>
              <a:t>IL EXISTE UN GUIDE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32656"/>
            <a:ext cx="9182100" cy="593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CuadroTexto"/>
          <p:cNvSpPr txBox="1"/>
          <p:nvPr/>
        </p:nvSpPr>
        <p:spPr>
          <a:xfrm>
            <a:off x="802524" y="868075"/>
            <a:ext cx="28704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Je </a:t>
            </a:r>
            <a:r>
              <a:rPr lang="es-ES" dirty="0" err="1" smtClean="0"/>
              <a:t>sais</a:t>
            </a:r>
            <a:r>
              <a:rPr lang="es-ES" dirty="0" smtClean="0"/>
              <a:t> </a:t>
            </a:r>
            <a:r>
              <a:rPr lang="es-ES" dirty="0" err="1" smtClean="0"/>
              <a:t>quelles</a:t>
            </a:r>
            <a:r>
              <a:rPr lang="es-ES" dirty="0" smtClean="0"/>
              <a:t> </a:t>
            </a:r>
            <a:r>
              <a:rPr lang="es-ES" dirty="0" err="1" smtClean="0"/>
              <a:t>modifications</a:t>
            </a:r>
            <a:r>
              <a:rPr lang="es-ES" dirty="0" smtClean="0"/>
              <a:t> </a:t>
            </a:r>
          </a:p>
          <a:p>
            <a:pPr algn="ctr"/>
            <a:r>
              <a:rPr lang="es-ES" dirty="0" smtClean="0"/>
              <a:t>faire!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721723" y="1383098"/>
            <a:ext cx="32262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1º. Mail à </a:t>
            </a:r>
            <a:r>
              <a:rPr lang="es-ES" dirty="0" smtClean="0">
                <a:hlinkClick r:id="rId4"/>
              </a:rPr>
              <a:t>consultas@poctefa.eu</a:t>
            </a:r>
            <a:endParaRPr lang="es-ES" dirty="0" smtClean="0"/>
          </a:p>
          <a:p>
            <a:r>
              <a:rPr lang="es-ES" dirty="0" smtClean="0"/>
              <a:t> </a:t>
            </a:r>
            <a:r>
              <a:rPr lang="es-ES" dirty="0" err="1" smtClean="0"/>
              <a:t>avec</a:t>
            </a:r>
            <a:r>
              <a:rPr lang="es-ES" dirty="0" smtClean="0"/>
              <a:t> le nº EFA et </a:t>
            </a:r>
            <a:r>
              <a:rPr lang="es-ES" dirty="0" err="1" smtClean="0"/>
              <a:t>l´acronyme</a:t>
            </a:r>
            <a:r>
              <a:rPr lang="es-ES" dirty="0" smtClean="0"/>
              <a:t>. </a:t>
            </a:r>
            <a:endParaRPr lang="es-ES" dirty="0"/>
          </a:p>
        </p:txBody>
      </p:sp>
      <p:sp>
        <p:nvSpPr>
          <p:cNvPr id="8" name="7 CuadroTexto"/>
          <p:cNvSpPr txBox="1"/>
          <p:nvPr/>
        </p:nvSpPr>
        <p:spPr>
          <a:xfrm>
            <a:off x="795189" y="1973608"/>
            <a:ext cx="30554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2º. Le SC va </a:t>
            </a:r>
            <a:r>
              <a:rPr lang="es-ES" dirty="0" err="1" smtClean="0"/>
              <a:t>m´acccompagner</a:t>
            </a:r>
            <a:r>
              <a:rPr lang="es-ES" dirty="0" smtClean="0"/>
              <a:t> </a:t>
            </a:r>
            <a:r>
              <a:rPr lang="es-ES" dirty="0" err="1" smtClean="0"/>
              <a:t>dans</a:t>
            </a:r>
            <a:r>
              <a:rPr lang="es-ES" dirty="0" smtClean="0"/>
              <a:t> ce </a:t>
            </a:r>
            <a:r>
              <a:rPr lang="es-ES" dirty="0" err="1" smtClean="0"/>
              <a:t>processus</a:t>
            </a:r>
            <a:r>
              <a:rPr lang="es-ES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title"/>
          </p:nvPr>
        </p:nvSpPr>
        <p:spPr>
          <a:xfrm>
            <a:off x="457200" y="2790056"/>
            <a:ext cx="8229600" cy="1143000"/>
          </a:xfrm>
        </p:spPr>
        <p:txBody>
          <a:bodyPr/>
          <a:lstStyle/>
          <a:p>
            <a:r>
              <a:rPr lang="es-ES" dirty="0" smtClean="0"/>
              <a:t>Le CHEF DE FILE / BÉNÉFICIAIRE PRINCIPAL </a:t>
            </a:r>
            <a:r>
              <a:rPr lang="es-ES" dirty="0" err="1" smtClean="0"/>
              <a:t>est</a:t>
            </a:r>
            <a:r>
              <a:rPr lang="es-ES" dirty="0" smtClean="0"/>
              <a:t> </a:t>
            </a:r>
            <a:r>
              <a:rPr lang="es-ES" dirty="0" err="1" smtClean="0"/>
              <a:t>tenu</a:t>
            </a:r>
            <a:r>
              <a:rPr lang="es-ES" dirty="0" smtClean="0"/>
              <a:t> </a:t>
            </a:r>
            <a:r>
              <a:rPr lang="es-ES" dirty="0" err="1" smtClean="0"/>
              <a:t>d’informer</a:t>
            </a:r>
            <a:r>
              <a:rPr lang="es-ES" dirty="0" smtClean="0"/>
              <a:t> </a:t>
            </a:r>
            <a:r>
              <a:rPr lang="es-ES" smtClean="0"/>
              <a:t>tout </a:t>
            </a:r>
            <a:r>
              <a:rPr lang="es-ES" dirty="0" smtClean="0"/>
              <a:t>son </a:t>
            </a:r>
            <a:r>
              <a:rPr lang="es-ES" dirty="0" err="1" smtClean="0"/>
              <a:t>partenariat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Resultado de imagen de UBICACIÓN 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404662"/>
            <a:ext cx="2448272" cy="2448273"/>
          </a:xfrm>
          <a:prstGeom prst="rect">
            <a:avLst/>
          </a:prstGeom>
          <a:noFill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81450" y="404664"/>
            <a:ext cx="5162550" cy="582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7 Título"/>
          <p:cNvSpPr txBox="1">
            <a:spLocks/>
          </p:cNvSpPr>
          <p:nvPr/>
        </p:nvSpPr>
        <p:spPr>
          <a:xfrm>
            <a:off x="107504" y="4293096"/>
            <a:ext cx="388843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DANS LES FICHES DES BÉNÉFICIAIRES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EN </a:t>
            </a:r>
            <a:r>
              <a:rPr kumimoji="0" lang="es-ES" sz="28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SIGEFA</a:t>
            </a:r>
          </a:p>
          <a:p>
            <a:pPr lvl="0" algn="ctr">
              <a:spcBef>
                <a:spcPct val="0"/>
              </a:spcBef>
              <a:defRPr/>
            </a:pPr>
            <a:endParaRPr lang="es-ES" sz="1200" b="1" dirty="0" smtClean="0">
              <a:solidFill>
                <a:srgbClr val="002060"/>
              </a:solidFill>
              <a:latin typeface="Century Gothic" pitchFamily="34" charset="0"/>
            </a:endParaRPr>
          </a:p>
          <a:p>
            <a:pPr lvl="0" algn="ctr">
              <a:spcBef>
                <a:spcPct val="0"/>
              </a:spcBef>
              <a:defRPr/>
            </a:pPr>
            <a:r>
              <a:rPr lang="es-ES" sz="2800" b="1" dirty="0" smtClean="0">
                <a:solidFill>
                  <a:srgbClr val="002060"/>
                </a:solidFill>
                <a:latin typeface="Century Gothic" pitchFamily="34" charset="0"/>
              </a:rPr>
              <a:t>OU DANS D’AUTRES PARTIES DU FORMULAIRE DE CANDIDATURE</a:t>
            </a:r>
            <a:endParaRPr lang="es-ES" sz="2800" b="1" dirty="0" smtClean="0">
              <a:solidFill>
                <a:srgbClr val="002060"/>
              </a:solidFill>
              <a:latin typeface="Century Gothic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800" b="1" i="0" u="none" strike="noStrike" kern="1200" cap="none" spc="0" normalizeH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6" name="7 Título"/>
          <p:cNvSpPr txBox="1">
            <a:spLocks/>
          </p:cNvSpPr>
          <p:nvPr/>
        </p:nvSpPr>
        <p:spPr>
          <a:xfrm>
            <a:off x="-2268760" y="429309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Resultado de imagen de UBICACIÓN 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404662"/>
            <a:ext cx="2448272" cy="2448273"/>
          </a:xfrm>
          <a:prstGeom prst="rect">
            <a:avLst/>
          </a:prstGeom>
          <a:noFill/>
        </p:spPr>
      </p:pic>
      <p:sp>
        <p:nvSpPr>
          <p:cNvPr id="6" name="7 Título"/>
          <p:cNvSpPr txBox="1">
            <a:spLocks/>
          </p:cNvSpPr>
          <p:nvPr/>
        </p:nvSpPr>
        <p:spPr>
          <a:xfrm>
            <a:off x="-2268760" y="429309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7" name="7 Título"/>
          <p:cNvSpPr txBox="1">
            <a:spLocks/>
          </p:cNvSpPr>
          <p:nvPr/>
        </p:nvSpPr>
        <p:spPr>
          <a:xfrm>
            <a:off x="3779912" y="4518248"/>
            <a:ext cx="525658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MODIFICATIONS DES PERSONNES DE CONTACT </a:t>
            </a:r>
            <a:r>
              <a:rPr lang="es-ES" sz="28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ET RÉSPONSABLE DES NOTIFICATIONS</a:t>
            </a:r>
            <a:r>
              <a:rPr lang="es-ES" sz="2800" b="1" noProof="0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.</a:t>
            </a:r>
            <a:endParaRPr kumimoji="0" lang="es-ES" sz="2800" b="1" i="0" u="none" strike="noStrike" kern="1200" cap="none" spc="0" normalizeH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800" b="1" i="0" u="none" strike="noStrike" kern="1200" cap="none" spc="0" normalizeH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8" name="7 Título"/>
          <p:cNvSpPr txBox="1">
            <a:spLocks/>
          </p:cNvSpPr>
          <p:nvPr/>
        </p:nvSpPr>
        <p:spPr>
          <a:xfrm>
            <a:off x="3707904" y="1988840"/>
            <a:ext cx="525658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b="1" noProof="0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MISE À JOUR DU REPRESENTANT LEGAL, CHANGEMENT DU </a:t>
            </a:r>
            <a:r>
              <a:rPr lang="es-ES" sz="2800" b="1" noProof="0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NIF/SIRET, Nº DE </a:t>
            </a:r>
            <a:r>
              <a:rPr lang="es-ES" sz="2800" b="1" noProof="0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COMPTE BANCAIRE, IVA/TVA, </a:t>
            </a:r>
            <a:r>
              <a:rPr lang="es-ES" sz="2800" b="1" noProof="0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ETC. </a:t>
            </a:r>
            <a:r>
              <a:rPr lang="es-ES" sz="28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MODIFICATIONS À COMMUNIQUER À LA </a:t>
            </a:r>
            <a:r>
              <a:rPr lang="es-ES" sz="2800" b="1" noProof="0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SC</a:t>
            </a:r>
            <a:r>
              <a:rPr lang="es-ES" sz="2800" b="1" noProof="0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. </a:t>
            </a:r>
            <a:endParaRPr kumimoji="0" lang="es-ES" sz="2800" b="1" i="0" u="none" strike="noStrike" kern="1200" cap="none" spc="0" normalizeH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800" b="1" i="0" u="none" strike="noStrike" kern="1200" cap="none" spc="0" normalizeH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9" name="7 Título"/>
          <p:cNvSpPr txBox="1">
            <a:spLocks/>
          </p:cNvSpPr>
          <p:nvPr/>
        </p:nvSpPr>
        <p:spPr>
          <a:xfrm>
            <a:off x="-108520" y="4230216"/>
            <a:ext cx="388843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DANS LES FICHES DES BÉNÉFICIAIRES </a:t>
            </a:r>
            <a:r>
              <a:rPr kumimoji="0" lang="es-ES" sz="28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EN </a:t>
            </a:r>
            <a:r>
              <a:rPr kumimoji="0" lang="es-ES" sz="28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SIGEFA</a:t>
            </a:r>
          </a:p>
          <a:p>
            <a:pPr lvl="0" algn="ctr">
              <a:spcBef>
                <a:spcPct val="0"/>
              </a:spcBef>
              <a:defRPr/>
            </a:pPr>
            <a:endParaRPr lang="es-ES" sz="2800" b="1" dirty="0" smtClean="0">
              <a:solidFill>
                <a:srgbClr val="002060"/>
              </a:solidFill>
              <a:latin typeface="Century Gothic" pitchFamily="34" charset="0"/>
            </a:endParaRPr>
          </a:p>
          <a:p>
            <a:pPr lvl="0" algn="ctr">
              <a:spcBef>
                <a:spcPct val="0"/>
              </a:spcBef>
              <a:defRPr/>
            </a:pPr>
            <a:endParaRPr lang="es-ES" sz="2800" b="1" dirty="0" smtClean="0">
              <a:solidFill>
                <a:srgbClr val="002060"/>
              </a:solidFill>
              <a:latin typeface="Century Gothic" pitchFamily="34" charset="0"/>
            </a:endParaRPr>
          </a:p>
          <a:p>
            <a:pPr lvl="0" algn="ctr">
              <a:spcBef>
                <a:spcPct val="0"/>
              </a:spcBef>
              <a:defRPr/>
            </a:pPr>
            <a:endParaRPr lang="es-ES" sz="2800" b="1" dirty="0" smtClean="0">
              <a:solidFill>
                <a:srgbClr val="002060"/>
              </a:solidFill>
              <a:latin typeface="Century Gothic" pitchFamily="34" charset="0"/>
            </a:endParaRPr>
          </a:p>
          <a:p>
            <a:pPr lvl="0" algn="ctr">
              <a:spcBef>
                <a:spcPct val="0"/>
              </a:spcBef>
              <a:defRPr/>
            </a:pPr>
            <a:endParaRPr lang="es-ES" sz="2800" b="1" dirty="0" smtClean="0">
              <a:solidFill>
                <a:srgbClr val="002060"/>
              </a:solidFill>
              <a:latin typeface="Century Gothic" pitchFamily="34" charset="0"/>
            </a:endParaRPr>
          </a:p>
          <a:p>
            <a:pPr lvl="0" algn="ctr">
              <a:spcBef>
                <a:spcPct val="0"/>
              </a:spcBef>
              <a:defRPr/>
            </a:pPr>
            <a:endParaRPr lang="es-ES" sz="2800" b="1" dirty="0" smtClean="0">
              <a:solidFill>
                <a:srgbClr val="002060"/>
              </a:solidFill>
              <a:latin typeface="Century Gothic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800" b="1" i="0" u="none" strike="noStrike" kern="1200" cap="none" spc="0" normalizeH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7 Título"/>
          <p:cNvSpPr txBox="1">
            <a:spLocks/>
          </p:cNvSpPr>
          <p:nvPr/>
        </p:nvSpPr>
        <p:spPr>
          <a:xfrm>
            <a:off x="-2268760" y="429309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9" name="8 Rectángulo redondeado"/>
          <p:cNvSpPr/>
          <p:nvPr/>
        </p:nvSpPr>
        <p:spPr>
          <a:xfrm>
            <a:off x="3707904" y="1484784"/>
            <a:ext cx="4248472" cy="432048"/>
          </a:xfrm>
          <a:prstGeom prst="round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7 Título"/>
          <p:cNvSpPr txBox="1">
            <a:spLocks/>
          </p:cNvSpPr>
          <p:nvPr/>
        </p:nvSpPr>
        <p:spPr>
          <a:xfrm>
            <a:off x="-108520" y="1277888"/>
            <a:ext cx="403244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50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  <a:ea typeface="+mj-ea"/>
                <a:cs typeface="+mj-cs"/>
              </a:rPr>
              <a:t>EXEMPLE </a:t>
            </a:r>
            <a:r>
              <a:rPr lang="es-ES" sz="50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  <a:ea typeface="+mj-ea"/>
                <a:cs typeface="+mj-cs"/>
              </a:rPr>
              <a:t>1:</a:t>
            </a:r>
            <a:endParaRPr kumimoji="0" lang="es-ES" sz="5000" b="1" i="0" u="none" strike="noStrike" kern="1200" cap="none" spc="0" normalizeH="0" noProof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800" b="1" i="0" u="none" strike="noStrike" kern="1200" cap="none" spc="0" normalizeH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107504" y="3645024"/>
            <a:ext cx="878497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s-ES" sz="2800" b="1" dirty="0" smtClean="0">
                <a:solidFill>
                  <a:srgbClr val="00B050"/>
                </a:solidFill>
                <a:latin typeface="Century Gothic" pitchFamily="34" charset="0"/>
                <a:ea typeface="+mj-ea"/>
                <a:cs typeface="+mj-cs"/>
              </a:rPr>
              <a:t>CHANGEMENT </a:t>
            </a:r>
            <a:r>
              <a:rPr lang="es-ES" sz="2800" b="1" dirty="0" smtClean="0">
                <a:solidFill>
                  <a:srgbClr val="00B050"/>
                </a:solidFill>
                <a:latin typeface="Century Gothic" pitchFamily="34" charset="0"/>
                <a:ea typeface="+mj-ea"/>
                <a:cs typeface="+mj-cs"/>
              </a:rPr>
              <a:t>DE NIF/SIRET </a:t>
            </a:r>
            <a:r>
              <a:rPr lang="es-ES" sz="2800" b="1" dirty="0" smtClean="0">
                <a:solidFill>
                  <a:srgbClr val="00B050"/>
                </a:solidFill>
                <a:latin typeface="Century Gothic" pitchFamily="34" charset="0"/>
                <a:ea typeface="+mj-ea"/>
                <a:cs typeface="+mj-cs"/>
              </a:rPr>
              <a:t>IMPLIQUE LA CRÉATION D’UN NOUVEAU PARTENAIRE</a:t>
            </a:r>
            <a:endParaRPr lang="es-ES" sz="2800" b="1" dirty="0" smtClean="0">
              <a:solidFill>
                <a:srgbClr val="00B050"/>
              </a:solidFill>
              <a:latin typeface="Century Gothic" pitchFamily="34" charset="0"/>
              <a:ea typeface="+mj-ea"/>
              <a:cs typeface="+mj-cs"/>
            </a:endParaRPr>
          </a:p>
          <a:p>
            <a:pPr algn="ctr">
              <a:spcBef>
                <a:spcPct val="0"/>
              </a:spcBef>
            </a:pPr>
            <a:r>
              <a:rPr lang="es-ES" sz="2800" b="1" dirty="0" smtClean="0">
                <a:solidFill>
                  <a:srgbClr val="00B050"/>
                </a:solidFill>
                <a:latin typeface="Century Gothic" pitchFamily="34" charset="0"/>
                <a:ea typeface="+mj-ea"/>
                <a:cs typeface="+mj-cs"/>
              </a:rPr>
              <a:t>DEMANDE DE MODIFICATION EN SIGEFA ET IL Y AURA UN AVENANT À LA CONVENTION </a:t>
            </a:r>
            <a:r>
              <a:rPr lang="es-ES" sz="2800" b="1" dirty="0" smtClean="0">
                <a:solidFill>
                  <a:srgbClr val="00B050"/>
                </a:solidFill>
                <a:latin typeface="Century Gothic" pitchFamily="34" charset="0"/>
                <a:ea typeface="+mj-ea"/>
                <a:cs typeface="+mj-cs"/>
              </a:rPr>
              <a:t>FEDER.</a:t>
            </a:r>
          </a:p>
        </p:txBody>
      </p:sp>
      <p:sp>
        <p:nvSpPr>
          <p:cNvPr id="7" name="6 Rectángulo"/>
          <p:cNvSpPr/>
          <p:nvPr/>
        </p:nvSpPr>
        <p:spPr>
          <a:xfrm>
            <a:off x="3779912" y="764704"/>
            <a:ext cx="504056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  <a:defRPr/>
            </a:pPr>
            <a:r>
              <a:rPr lang="es-ES" sz="2400" b="1" dirty="0" smtClean="0">
                <a:solidFill>
                  <a:srgbClr val="002060"/>
                </a:solidFill>
                <a:latin typeface="Century Gothic" pitchFamily="34" charset="0"/>
              </a:rPr>
              <a:t>MISE À JOUR DU REPRESENTANT LEGAL, </a:t>
            </a:r>
            <a:endParaRPr lang="es-ES" sz="2400" b="1" dirty="0" smtClean="0">
              <a:solidFill>
                <a:srgbClr val="002060"/>
              </a:solidFill>
              <a:latin typeface="Century Gothic" pitchFamily="34" charset="0"/>
            </a:endParaRPr>
          </a:p>
          <a:p>
            <a:pPr lvl="0">
              <a:spcBef>
                <a:spcPct val="0"/>
              </a:spcBef>
              <a:defRPr/>
            </a:pPr>
            <a:r>
              <a:rPr lang="es-ES" sz="2400" b="1" dirty="0" smtClean="0">
                <a:solidFill>
                  <a:srgbClr val="002060"/>
                </a:solidFill>
                <a:latin typeface="Century Gothic" pitchFamily="34" charset="0"/>
              </a:rPr>
              <a:t>CHANGEMENT </a:t>
            </a:r>
            <a:r>
              <a:rPr lang="es-ES" sz="2400" b="1" dirty="0" smtClean="0">
                <a:solidFill>
                  <a:srgbClr val="002060"/>
                </a:solidFill>
                <a:latin typeface="Century Gothic" pitchFamily="34" charset="0"/>
              </a:rPr>
              <a:t>DU NIF/SIRET, Nº DE COMPTE BANCAIRE, IVA/TVA, ETC. MODIFICATIONS À COMMUNIQUER À LA SC. </a:t>
            </a:r>
            <a:endParaRPr lang="es-ES" sz="2400" b="1" dirty="0" smtClean="0">
              <a:solidFill>
                <a:srgbClr val="002060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7 Título"/>
          <p:cNvSpPr txBox="1">
            <a:spLocks/>
          </p:cNvSpPr>
          <p:nvPr/>
        </p:nvSpPr>
        <p:spPr>
          <a:xfrm>
            <a:off x="-2268760" y="429309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9" name="8 Rectángulo redondeado"/>
          <p:cNvSpPr/>
          <p:nvPr/>
        </p:nvSpPr>
        <p:spPr>
          <a:xfrm>
            <a:off x="3707904" y="1052736"/>
            <a:ext cx="4464496" cy="864096"/>
          </a:xfrm>
          <a:prstGeom prst="round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Rectángulo"/>
          <p:cNvSpPr/>
          <p:nvPr/>
        </p:nvSpPr>
        <p:spPr>
          <a:xfrm>
            <a:off x="107504" y="3774519"/>
            <a:ext cx="878497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s-ES" sz="2800" b="1" dirty="0" smtClean="0">
                <a:solidFill>
                  <a:srgbClr val="00B050"/>
                </a:solidFill>
                <a:latin typeface="Century Gothic" pitchFamily="34" charset="0"/>
                <a:ea typeface="+mj-ea"/>
                <a:cs typeface="+mj-cs"/>
              </a:rPr>
              <a:t>LA ACTUALIZACIÓN DE REPRESENTANTES LEGALES LA HACE LA GESTORA DEL PROYECTO DIRECTAMENTE UNA VEZ HAYA RECIBIDO LA DOCUMENTACIÓN QUE JUSTIFIQUE EL NOMBRAMIENTO.</a:t>
            </a:r>
          </a:p>
        </p:txBody>
      </p:sp>
      <p:sp>
        <p:nvSpPr>
          <p:cNvPr id="7" name="7 Título"/>
          <p:cNvSpPr txBox="1">
            <a:spLocks/>
          </p:cNvSpPr>
          <p:nvPr/>
        </p:nvSpPr>
        <p:spPr>
          <a:xfrm>
            <a:off x="-108520" y="1124744"/>
            <a:ext cx="403244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50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  <a:ea typeface="+mj-ea"/>
                <a:cs typeface="+mj-cs"/>
              </a:rPr>
              <a:t>EXEMPLE </a:t>
            </a:r>
            <a:r>
              <a:rPr lang="es-ES" sz="50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  <a:ea typeface="+mj-ea"/>
                <a:cs typeface="+mj-cs"/>
              </a:rPr>
              <a:t>2:</a:t>
            </a:r>
            <a:endParaRPr kumimoji="0" lang="es-ES" sz="5000" b="1" i="0" u="none" strike="noStrike" kern="1200" cap="none" spc="0" normalizeH="0" noProof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800" b="1" i="0" u="none" strike="noStrike" kern="1200" cap="none" spc="0" normalizeH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12" name="7 Título"/>
          <p:cNvSpPr txBox="1">
            <a:spLocks/>
          </p:cNvSpPr>
          <p:nvPr/>
        </p:nvSpPr>
        <p:spPr>
          <a:xfrm>
            <a:off x="3707904" y="1988840"/>
            <a:ext cx="525658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b="1" dirty="0" smtClean="0">
                <a:solidFill>
                  <a:srgbClr val="00B050"/>
                </a:solidFill>
                <a:latin typeface="Century Gothic" pitchFamily="34" charset="0"/>
                <a:ea typeface="+mj-ea"/>
                <a:cs typeface="+mj-cs"/>
              </a:rPr>
              <a:t>ACTUALIZACIONES DE REPRESENTANTES LEGALES</a:t>
            </a:r>
            <a:endParaRPr lang="es-ES" sz="2800" b="1" dirty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CAMBIOS DE NIF/SIRET, </a:t>
            </a:r>
            <a:r>
              <a:rPr lang="es-ES" sz="2800" b="1" noProof="0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Nº DE CUENTA, IVA, ETC. DEBEN SER COMUNICADOS A LA SC. </a:t>
            </a:r>
            <a:endParaRPr kumimoji="0" lang="es-ES" sz="2800" b="1" i="0" u="none" strike="noStrike" kern="1200" cap="none" spc="0" normalizeH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800" b="1" i="0" u="none" strike="noStrike" kern="1200" cap="none" spc="0" normalizeH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7 Título"/>
          <p:cNvSpPr txBox="1">
            <a:spLocks/>
          </p:cNvSpPr>
          <p:nvPr/>
        </p:nvSpPr>
        <p:spPr>
          <a:xfrm>
            <a:off x="-2268760" y="429309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9" name="8 Rectángulo redondeado"/>
          <p:cNvSpPr/>
          <p:nvPr/>
        </p:nvSpPr>
        <p:spPr>
          <a:xfrm>
            <a:off x="3779912" y="4221088"/>
            <a:ext cx="4896544" cy="1296144"/>
          </a:xfrm>
          <a:prstGeom prst="round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7 Título"/>
          <p:cNvSpPr txBox="1">
            <a:spLocks/>
          </p:cNvSpPr>
          <p:nvPr/>
        </p:nvSpPr>
        <p:spPr>
          <a:xfrm>
            <a:off x="-108520" y="1124744"/>
            <a:ext cx="403244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50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  <a:ea typeface="+mj-ea"/>
                <a:cs typeface="+mj-cs"/>
              </a:rPr>
              <a:t>EXEMPLE </a:t>
            </a:r>
            <a:r>
              <a:rPr lang="es-ES" sz="50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  <a:ea typeface="+mj-ea"/>
                <a:cs typeface="+mj-cs"/>
              </a:rPr>
              <a:t>3:</a:t>
            </a:r>
            <a:endParaRPr kumimoji="0" lang="es-ES" sz="5000" b="1" i="0" u="none" strike="noStrike" kern="1200" cap="none" spc="0" normalizeH="0" noProof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800" b="1" i="0" u="none" strike="noStrike" kern="1200" cap="none" spc="0" normalizeH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10" name="7 Título"/>
          <p:cNvSpPr txBox="1">
            <a:spLocks/>
          </p:cNvSpPr>
          <p:nvPr/>
        </p:nvSpPr>
        <p:spPr>
          <a:xfrm>
            <a:off x="3779912" y="4518248"/>
            <a:ext cx="525658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MODIFICACIONES DE LAS </a:t>
            </a:r>
            <a:r>
              <a:rPr lang="es-ES" sz="2800" b="1" dirty="0" smtClean="0">
                <a:solidFill>
                  <a:srgbClr val="00B050"/>
                </a:solidFill>
                <a:latin typeface="Century Gothic" pitchFamily="34" charset="0"/>
                <a:ea typeface="+mj-ea"/>
                <a:cs typeface="+mj-cs"/>
              </a:rPr>
              <a:t>PERSONAS DE CONTACTO Y RESPONSABLE DE NOTIFICACIONES.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800" b="1" i="0" u="none" strike="noStrike" kern="1200" cap="none" spc="0" normalizeH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179512" y="1628800"/>
            <a:ext cx="878497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es-ES" sz="2800" b="1" dirty="0" smtClean="0">
                <a:solidFill>
                  <a:srgbClr val="00B050"/>
                </a:solidFill>
                <a:latin typeface="Century Gothic" pitchFamily="34" charset="0"/>
                <a:ea typeface="+mj-ea"/>
                <a:cs typeface="+mj-cs"/>
              </a:rPr>
              <a:t>CHANGEMENT FAIT DIRECTEMENT PAR LE BÉNÉFICIARE ET INFORME LA SC.</a:t>
            </a:r>
            <a:endParaRPr lang="es-ES" sz="2800" b="1" dirty="0" smtClean="0">
              <a:solidFill>
                <a:srgbClr val="00B050"/>
              </a:solidFill>
              <a:latin typeface="Century Gothic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Resultado de imagen de UBICACIÓN 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404662"/>
            <a:ext cx="2448272" cy="2448273"/>
          </a:xfrm>
          <a:prstGeom prst="rect">
            <a:avLst/>
          </a:prstGeom>
          <a:noFill/>
        </p:spPr>
      </p:pic>
      <p:sp>
        <p:nvSpPr>
          <p:cNvPr id="6" name="7 Título"/>
          <p:cNvSpPr txBox="1">
            <a:spLocks/>
          </p:cNvSpPr>
          <p:nvPr/>
        </p:nvSpPr>
        <p:spPr>
          <a:xfrm>
            <a:off x="-2268760" y="429309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7" name="7 Título"/>
          <p:cNvSpPr txBox="1">
            <a:spLocks/>
          </p:cNvSpPr>
          <p:nvPr/>
        </p:nvSpPr>
        <p:spPr>
          <a:xfrm>
            <a:off x="3563888" y="4149080"/>
            <a:ext cx="640871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b="1" dirty="0" err="1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C</a:t>
            </a:r>
            <a:r>
              <a:rPr lang="es-ES" sz="2800" b="1" dirty="0" err="1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dF</a:t>
            </a:r>
            <a:r>
              <a:rPr lang="es-ES" sz="28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/BP REMPLI LA TÂCHE “DEMANDE DE MODIFICATION”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 </a:t>
            </a:r>
            <a:r>
              <a:rPr lang="es-ES" sz="28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EN SIGEFA.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2800" b="1" dirty="0" smtClean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LA SC </a:t>
            </a:r>
            <a:r>
              <a:rPr lang="es-ES" sz="28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ANALYSE LA DEMANDE</a:t>
            </a:r>
            <a:r>
              <a:rPr lang="es-ES" sz="28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.</a:t>
            </a:r>
            <a:endParaRPr lang="es-ES" sz="2800" b="1" dirty="0" smtClean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2800" b="1" dirty="0" smtClean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LE COMITÉ DE PROGRAMATION</a:t>
            </a:r>
            <a:r>
              <a:rPr lang="es-ES" sz="28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 APROUVE/REJET LA DEMANDE.</a:t>
            </a:r>
            <a:endParaRPr lang="es-ES" sz="2800" b="1" dirty="0" smtClean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2800" b="1" dirty="0" smtClean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ACTUALIZACIÓN/ADENDA DEL CONVENIO.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2800" b="1" dirty="0" smtClean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800" b="1" i="0" u="none" strike="noStrike" kern="1200" cap="none" spc="0" normalizeH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800" b="1" i="0" u="none" strike="noStrike" kern="1200" cap="none" spc="0" normalizeH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800" b="1" i="0" u="none" strike="noStrike" kern="1200" cap="none" spc="0" normalizeH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9" name="7 Título"/>
          <p:cNvSpPr txBox="1">
            <a:spLocks/>
          </p:cNvSpPr>
          <p:nvPr/>
        </p:nvSpPr>
        <p:spPr>
          <a:xfrm>
            <a:off x="0" y="3429000"/>
            <a:ext cx="388843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endParaRPr lang="es-ES" sz="2800" b="1" dirty="0" smtClean="0">
              <a:solidFill>
                <a:srgbClr val="002060"/>
              </a:solidFill>
              <a:latin typeface="Century Gothic" pitchFamily="34" charset="0"/>
            </a:endParaRPr>
          </a:p>
          <a:p>
            <a:pPr lvl="0" algn="ctr">
              <a:spcBef>
                <a:spcPct val="0"/>
              </a:spcBef>
              <a:defRPr/>
            </a:pPr>
            <a:endParaRPr lang="es-ES" sz="2800" b="1" dirty="0" smtClean="0">
              <a:solidFill>
                <a:srgbClr val="002060"/>
              </a:solidFill>
              <a:latin typeface="Century Gothic" pitchFamily="34" charset="0"/>
            </a:endParaRPr>
          </a:p>
          <a:p>
            <a:pPr lvl="0" algn="ctr">
              <a:spcBef>
                <a:spcPct val="0"/>
              </a:spcBef>
              <a:defRPr/>
            </a:pPr>
            <a:r>
              <a:rPr lang="es-ES" sz="2800" b="1" dirty="0" smtClean="0">
                <a:solidFill>
                  <a:srgbClr val="002060"/>
                </a:solidFill>
                <a:latin typeface="Century Gothic" pitchFamily="34" charset="0"/>
              </a:rPr>
              <a:t>DANS LE</a:t>
            </a:r>
            <a:endParaRPr lang="es-ES" sz="2800" b="1" dirty="0" smtClean="0">
              <a:solidFill>
                <a:srgbClr val="002060"/>
              </a:solidFill>
              <a:latin typeface="Century Gothic" pitchFamily="34" charset="0"/>
            </a:endParaRPr>
          </a:p>
          <a:p>
            <a:pPr lvl="0" algn="ctr">
              <a:spcBef>
                <a:spcPct val="0"/>
              </a:spcBef>
              <a:defRPr/>
            </a:pPr>
            <a:r>
              <a:rPr lang="es-ES" sz="2800" b="1" dirty="0" smtClean="0">
                <a:solidFill>
                  <a:srgbClr val="002060"/>
                </a:solidFill>
                <a:latin typeface="Century Gothic" pitchFamily="34" charset="0"/>
              </a:rPr>
              <a:t>FORMULAIRE DE</a:t>
            </a:r>
            <a:endParaRPr lang="es-ES" sz="2800" b="1" dirty="0" smtClean="0">
              <a:solidFill>
                <a:srgbClr val="002060"/>
              </a:solidFill>
              <a:latin typeface="Century Gothic" pitchFamily="34" charset="0"/>
            </a:endParaRPr>
          </a:p>
          <a:p>
            <a:pPr lvl="0" algn="ctr">
              <a:spcBef>
                <a:spcPct val="0"/>
              </a:spcBef>
              <a:defRPr/>
            </a:pPr>
            <a:r>
              <a:rPr lang="es-ES" sz="2800" b="1" dirty="0" smtClean="0">
                <a:solidFill>
                  <a:srgbClr val="002060"/>
                </a:solidFill>
                <a:latin typeface="Century Gothic" pitchFamily="34" charset="0"/>
              </a:rPr>
              <a:t>CANDIDATURE</a:t>
            </a:r>
            <a:endParaRPr lang="es-ES" sz="2800" b="1" dirty="0" smtClean="0">
              <a:solidFill>
                <a:srgbClr val="002060"/>
              </a:solidFill>
              <a:latin typeface="Century Gothic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800" b="1" i="0" u="none" strike="noStrike" kern="1200" cap="none" spc="0" normalizeH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title"/>
          </p:nvPr>
        </p:nvSpPr>
        <p:spPr>
          <a:xfrm>
            <a:off x="457200" y="2790056"/>
            <a:ext cx="8229600" cy="1143000"/>
          </a:xfrm>
        </p:spPr>
        <p:txBody>
          <a:bodyPr/>
          <a:lstStyle/>
          <a:p>
            <a:r>
              <a:rPr lang="es-ES" dirty="0" smtClean="0"/>
              <a:t>MOIS</a:t>
            </a:r>
            <a:endParaRPr lang="es-E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0232" y="692696"/>
            <a:ext cx="1752600" cy="542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7 Título"/>
          <p:cNvSpPr txBox="1">
            <a:spLocks/>
          </p:cNvSpPr>
          <p:nvPr/>
        </p:nvSpPr>
        <p:spPr>
          <a:xfrm>
            <a:off x="-2268760" y="429309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7" name="7 Título"/>
          <p:cNvSpPr txBox="1">
            <a:spLocks/>
          </p:cNvSpPr>
          <p:nvPr/>
        </p:nvSpPr>
        <p:spPr>
          <a:xfrm>
            <a:off x="3707904" y="3870176"/>
            <a:ext cx="525658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2800" b="1" dirty="0" smtClean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800" b="1" i="0" u="none" strike="noStrike" kern="1200" cap="none" spc="0" normalizeH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800" b="1" i="0" u="none" strike="noStrike" kern="1200" cap="none" spc="0" normalizeH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800" b="1" i="0" u="none" strike="noStrike" kern="1200" cap="none" spc="0" normalizeH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1052736"/>
            <a:ext cx="3517083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7 Título"/>
          <p:cNvSpPr>
            <a:spLocks noGrp="1"/>
          </p:cNvSpPr>
          <p:nvPr>
            <p:ph type="title"/>
          </p:nvPr>
        </p:nvSpPr>
        <p:spPr>
          <a:xfrm>
            <a:off x="179512" y="1349896"/>
            <a:ext cx="5410944" cy="1143000"/>
          </a:xfrm>
        </p:spPr>
        <p:txBody>
          <a:bodyPr/>
          <a:lstStyle/>
          <a:p>
            <a:pPr algn="l"/>
            <a:r>
              <a:rPr lang="es-ES" sz="2800" dirty="0" smtClean="0"/>
              <a:t>CANDIDATURE/FORMULAIRE</a:t>
            </a:r>
            <a:r>
              <a:rPr lang="es-ES" sz="2800" dirty="0" smtClean="0"/>
              <a:t/>
            </a:r>
            <a:br>
              <a:rPr lang="es-ES" sz="2800" dirty="0" smtClean="0"/>
            </a:br>
            <a:r>
              <a:rPr lang="es-ES" sz="2800" dirty="0" smtClean="0"/>
              <a:t>PROVISOIRE</a:t>
            </a:r>
            <a:endParaRPr lang="es-ES" sz="2800" dirty="0"/>
          </a:p>
        </p:txBody>
      </p:sp>
      <p:sp>
        <p:nvSpPr>
          <p:cNvPr id="10" name="7 Título"/>
          <p:cNvSpPr txBox="1">
            <a:spLocks/>
          </p:cNvSpPr>
          <p:nvPr/>
        </p:nvSpPr>
        <p:spPr>
          <a:xfrm>
            <a:off x="179512" y="2996952"/>
            <a:ext cx="518457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REMPLACERA</a:t>
            </a:r>
            <a:r>
              <a:rPr kumimoji="0" lang="es-ES" sz="28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 LE FORMULAIRE DE CANDIDTURE APPROUVÉ INITIALLEMENT</a:t>
            </a: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28184" y="5102324"/>
            <a:ext cx="159067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title"/>
          </p:nvPr>
        </p:nvSpPr>
        <p:spPr>
          <a:xfrm>
            <a:off x="323528" y="404664"/>
            <a:ext cx="8229600" cy="1143000"/>
          </a:xfrm>
        </p:spPr>
        <p:txBody>
          <a:bodyPr/>
          <a:lstStyle/>
          <a:p>
            <a:r>
              <a:rPr lang="es-ES" dirty="0" smtClean="0"/>
              <a:t>8 </a:t>
            </a:r>
            <a:r>
              <a:rPr lang="es-ES" dirty="0" smtClean="0"/>
              <a:t>TYPES DE CHANGEMENT</a:t>
            </a:r>
            <a:endParaRPr lang="es-ES" dirty="0"/>
          </a:p>
        </p:txBody>
      </p:sp>
      <p:sp>
        <p:nvSpPr>
          <p:cNvPr id="3" name="2 Elipse"/>
          <p:cNvSpPr/>
          <p:nvPr/>
        </p:nvSpPr>
        <p:spPr>
          <a:xfrm>
            <a:off x="6804248" y="2060848"/>
            <a:ext cx="864096" cy="86409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7200" dirty="0" smtClean="0">
                <a:solidFill>
                  <a:schemeClr val="tx1"/>
                </a:solidFill>
              </a:rPr>
              <a:t>1</a:t>
            </a:r>
            <a:endParaRPr lang="es-ES" sz="7200" dirty="0">
              <a:solidFill>
                <a:schemeClr val="tx1"/>
              </a:solidFill>
            </a:endParaRPr>
          </a:p>
        </p:txBody>
      </p:sp>
      <p:sp>
        <p:nvSpPr>
          <p:cNvPr id="4" name="3 Elipse"/>
          <p:cNvSpPr/>
          <p:nvPr/>
        </p:nvSpPr>
        <p:spPr>
          <a:xfrm>
            <a:off x="7812360" y="2060848"/>
            <a:ext cx="864096" cy="864096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7200" dirty="0" smtClean="0">
                <a:solidFill>
                  <a:schemeClr val="tx1"/>
                </a:solidFill>
              </a:rPr>
              <a:t>2</a:t>
            </a:r>
            <a:endParaRPr lang="es-ES" sz="7200" dirty="0">
              <a:solidFill>
                <a:schemeClr val="tx1"/>
              </a:solidFill>
            </a:endParaRPr>
          </a:p>
        </p:txBody>
      </p:sp>
      <p:sp>
        <p:nvSpPr>
          <p:cNvPr id="5" name="4 Elipse"/>
          <p:cNvSpPr/>
          <p:nvPr/>
        </p:nvSpPr>
        <p:spPr>
          <a:xfrm>
            <a:off x="6804248" y="3068960"/>
            <a:ext cx="864096" cy="864096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7200" dirty="0" smtClean="0">
                <a:solidFill>
                  <a:schemeClr val="tx1"/>
                </a:solidFill>
              </a:rPr>
              <a:t>3</a:t>
            </a:r>
            <a:endParaRPr lang="es-ES" sz="7200" dirty="0">
              <a:solidFill>
                <a:schemeClr val="tx1"/>
              </a:solidFill>
            </a:endParaRPr>
          </a:p>
        </p:txBody>
      </p:sp>
      <p:sp>
        <p:nvSpPr>
          <p:cNvPr id="6" name="5 Elipse"/>
          <p:cNvSpPr/>
          <p:nvPr/>
        </p:nvSpPr>
        <p:spPr>
          <a:xfrm>
            <a:off x="7812360" y="3068960"/>
            <a:ext cx="864096" cy="864096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7200" dirty="0" smtClean="0">
                <a:solidFill>
                  <a:schemeClr val="tx1"/>
                </a:solidFill>
              </a:rPr>
              <a:t>4</a:t>
            </a:r>
            <a:endParaRPr lang="es-ES" sz="7200" dirty="0">
              <a:solidFill>
                <a:schemeClr val="tx1"/>
              </a:solidFill>
            </a:endParaRPr>
          </a:p>
        </p:txBody>
      </p:sp>
      <p:sp>
        <p:nvSpPr>
          <p:cNvPr id="7" name="6 Elipse"/>
          <p:cNvSpPr/>
          <p:nvPr/>
        </p:nvSpPr>
        <p:spPr>
          <a:xfrm>
            <a:off x="6804248" y="4077072"/>
            <a:ext cx="864096" cy="864096"/>
          </a:xfrm>
          <a:prstGeom prst="ellipse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7200" dirty="0" smtClean="0">
                <a:solidFill>
                  <a:schemeClr val="tx1"/>
                </a:solidFill>
              </a:rPr>
              <a:t>5</a:t>
            </a:r>
            <a:endParaRPr lang="es-ES" sz="7200" dirty="0">
              <a:solidFill>
                <a:schemeClr val="tx1"/>
              </a:solidFill>
            </a:endParaRPr>
          </a:p>
        </p:txBody>
      </p:sp>
      <p:sp>
        <p:nvSpPr>
          <p:cNvPr id="9" name="8 Elipse"/>
          <p:cNvSpPr/>
          <p:nvPr/>
        </p:nvSpPr>
        <p:spPr>
          <a:xfrm>
            <a:off x="7812360" y="4077072"/>
            <a:ext cx="864096" cy="864096"/>
          </a:xfrm>
          <a:prstGeom prst="ellipse">
            <a:avLst/>
          </a:prstGeom>
          <a:solidFill>
            <a:srgbClr val="F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7200" dirty="0" smtClean="0">
                <a:solidFill>
                  <a:schemeClr val="tx1"/>
                </a:solidFill>
              </a:rPr>
              <a:t>6</a:t>
            </a:r>
            <a:endParaRPr lang="es-ES" sz="7200" dirty="0">
              <a:solidFill>
                <a:schemeClr val="tx1"/>
              </a:solidFill>
            </a:endParaRPr>
          </a:p>
        </p:txBody>
      </p:sp>
      <p:sp>
        <p:nvSpPr>
          <p:cNvPr id="10" name="9 Elipse"/>
          <p:cNvSpPr/>
          <p:nvPr/>
        </p:nvSpPr>
        <p:spPr>
          <a:xfrm>
            <a:off x="6804248" y="5085184"/>
            <a:ext cx="864096" cy="864096"/>
          </a:xfrm>
          <a:prstGeom prst="ellipse">
            <a:avLst/>
          </a:prstGeom>
          <a:solidFill>
            <a:srgbClr val="66F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7200" dirty="0" smtClean="0">
                <a:solidFill>
                  <a:schemeClr val="tx1"/>
                </a:solidFill>
              </a:rPr>
              <a:t>7</a:t>
            </a:r>
            <a:endParaRPr lang="es-ES" sz="7200" dirty="0">
              <a:solidFill>
                <a:schemeClr val="tx1"/>
              </a:solidFill>
            </a:endParaRPr>
          </a:p>
        </p:txBody>
      </p:sp>
      <p:sp>
        <p:nvSpPr>
          <p:cNvPr id="11" name="7 Título"/>
          <p:cNvSpPr txBox="1">
            <a:spLocks/>
          </p:cNvSpPr>
          <p:nvPr/>
        </p:nvSpPr>
        <p:spPr>
          <a:xfrm>
            <a:off x="0" y="112474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0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8</a:t>
            </a: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 </a:t>
            </a: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FICHES DANS</a:t>
            </a:r>
            <a:r>
              <a:rPr kumimoji="0" lang="es-ES" sz="40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 LE GUIDE</a:t>
            </a:r>
            <a:endParaRPr kumimoji="0" lang="es-ES" sz="4000" b="1" i="0" u="none" strike="noStrike" kern="1200" cap="none" spc="0" normalizeH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pic>
        <p:nvPicPr>
          <p:cNvPr id="12" name="Picture 2" descr="Imagen relacionad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204864"/>
            <a:ext cx="5508612" cy="3672408"/>
          </a:xfrm>
          <a:prstGeom prst="rect">
            <a:avLst/>
          </a:prstGeom>
          <a:noFill/>
        </p:spPr>
      </p:pic>
      <p:sp>
        <p:nvSpPr>
          <p:cNvPr id="13" name="12 CuadroTexto"/>
          <p:cNvSpPr txBox="1"/>
          <p:nvPr/>
        </p:nvSpPr>
        <p:spPr>
          <a:xfrm rot="342042">
            <a:off x="1867951" y="4536281"/>
            <a:ext cx="20288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bg1"/>
                </a:solidFill>
              </a:rPr>
              <a:t>GUÍA</a:t>
            </a:r>
          </a:p>
          <a:p>
            <a:pPr algn="ctr"/>
            <a:r>
              <a:rPr lang="es-ES" b="1" dirty="0" smtClean="0">
                <a:solidFill>
                  <a:schemeClr val="bg1"/>
                </a:solidFill>
              </a:rPr>
              <a:t>MODIFICACIONES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14" name="13 Elipse"/>
          <p:cNvSpPr/>
          <p:nvPr/>
        </p:nvSpPr>
        <p:spPr>
          <a:xfrm>
            <a:off x="7812360" y="5085184"/>
            <a:ext cx="864096" cy="864096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7200" dirty="0" smtClean="0">
                <a:solidFill>
                  <a:schemeClr val="tx1"/>
                </a:solidFill>
              </a:rPr>
              <a:t>8</a:t>
            </a:r>
            <a:endParaRPr lang="es-ES" sz="7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 Título"/>
          <p:cNvSpPr>
            <a:spLocks noGrp="1"/>
          </p:cNvSpPr>
          <p:nvPr>
            <p:ph type="title"/>
          </p:nvPr>
        </p:nvSpPr>
        <p:spPr>
          <a:xfrm>
            <a:off x="1115616" y="764704"/>
            <a:ext cx="7632848" cy="1143000"/>
          </a:xfrm>
        </p:spPr>
        <p:txBody>
          <a:bodyPr/>
          <a:lstStyle/>
          <a:p>
            <a:r>
              <a:rPr lang="es-ES" sz="3600" dirty="0" smtClean="0">
                <a:solidFill>
                  <a:srgbClr val="FF0000"/>
                </a:solidFill>
              </a:rPr>
              <a:t>PROROGATION/ CALENDRIER</a:t>
            </a:r>
            <a:endParaRPr lang="es-ES" sz="3600" dirty="0">
              <a:solidFill>
                <a:srgbClr val="FF0000"/>
              </a:solidFill>
            </a:endParaRPr>
          </a:p>
        </p:txBody>
      </p:sp>
      <p:sp>
        <p:nvSpPr>
          <p:cNvPr id="5" name="7 Título"/>
          <p:cNvSpPr txBox="1">
            <a:spLocks/>
          </p:cNvSpPr>
          <p:nvPr/>
        </p:nvSpPr>
        <p:spPr>
          <a:xfrm>
            <a:off x="611560" y="3582144"/>
            <a:ext cx="432048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ES" sz="26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Máximo 2 de 6 meses o una de un año.</a:t>
            </a:r>
          </a:p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s-ES" sz="1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ES" sz="26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Nunca podrá ser superior a 1/3 de la duración inicial del proyecto.</a:t>
            </a:r>
          </a:p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s-ES" sz="1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ES" sz="2600" b="1" noProof="0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Límite para solicitarla: 3 meses antes de la finalización.</a:t>
            </a:r>
          </a:p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s-ES" sz="2000" b="1" i="0" u="none" strike="noStrike" kern="1200" cap="none" spc="0" normalizeH="0" baseline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689609" y="548680"/>
            <a:ext cx="92845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b="1" dirty="0" err="1" smtClean="0">
                <a:solidFill>
                  <a:srgbClr val="FF0000"/>
                </a:solidFill>
              </a:rPr>
              <a:t>FichE</a:t>
            </a:r>
            <a:r>
              <a:rPr lang="es-ES" sz="1600" b="1" dirty="0" smtClean="0">
                <a:solidFill>
                  <a:srgbClr val="FF0000"/>
                </a:solidFill>
              </a:rPr>
              <a:t> </a:t>
            </a:r>
            <a:r>
              <a:rPr lang="es-ES" sz="1600" b="1" dirty="0" smtClean="0">
                <a:solidFill>
                  <a:srgbClr val="FF0000"/>
                </a:solidFill>
              </a:rPr>
              <a:t>nº:</a:t>
            </a:r>
            <a:endParaRPr lang="es-ES" sz="1600" b="1" dirty="0"/>
          </a:p>
        </p:txBody>
      </p:sp>
      <p:sp>
        <p:nvSpPr>
          <p:cNvPr id="7" name="6 Elipse"/>
          <p:cNvSpPr/>
          <p:nvPr/>
        </p:nvSpPr>
        <p:spPr>
          <a:xfrm>
            <a:off x="683568" y="908720"/>
            <a:ext cx="864096" cy="86409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7200" dirty="0" smtClean="0">
                <a:solidFill>
                  <a:schemeClr val="tx1"/>
                </a:solidFill>
              </a:rPr>
              <a:t>1</a:t>
            </a:r>
            <a:endParaRPr lang="es-ES" sz="7200" dirty="0">
              <a:solidFill>
                <a:schemeClr val="tx1"/>
              </a:solidFill>
            </a:endParaRPr>
          </a:p>
        </p:txBody>
      </p:sp>
      <p:pic>
        <p:nvPicPr>
          <p:cNvPr id="9" name="Picture 2" descr="Resultado de imagen de cartel comic 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1988840"/>
            <a:ext cx="3939530" cy="3939530"/>
          </a:xfrm>
          <a:prstGeom prst="rect">
            <a:avLst/>
          </a:prstGeom>
          <a:noFill/>
        </p:spPr>
      </p:pic>
      <p:sp>
        <p:nvSpPr>
          <p:cNvPr id="10" name="9 Rectángulo"/>
          <p:cNvSpPr/>
          <p:nvPr/>
        </p:nvSpPr>
        <p:spPr>
          <a:xfrm rot="21010669">
            <a:off x="6061225" y="3657828"/>
            <a:ext cx="190201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400" b="1" dirty="0" smtClean="0">
                <a:solidFill>
                  <a:srgbClr val="002060"/>
                </a:solidFill>
                <a:latin typeface="Century Gothic" pitchFamily="34" charset="0"/>
              </a:rPr>
              <a:t>NO SE PUEDE IR MÁS ALLÁ DEL 01/06/2022</a:t>
            </a:r>
            <a:endParaRPr lang="es-E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 Título"/>
          <p:cNvSpPr>
            <a:spLocks noGrp="1"/>
          </p:cNvSpPr>
          <p:nvPr>
            <p:ph type="title"/>
          </p:nvPr>
        </p:nvSpPr>
        <p:spPr>
          <a:xfrm>
            <a:off x="611560" y="764704"/>
            <a:ext cx="5544616" cy="1143000"/>
          </a:xfrm>
        </p:spPr>
        <p:txBody>
          <a:bodyPr/>
          <a:lstStyle/>
          <a:p>
            <a:r>
              <a:rPr lang="es-ES" sz="3600" dirty="0" smtClean="0">
                <a:solidFill>
                  <a:srgbClr val="00B0F0"/>
                </a:solidFill>
              </a:rPr>
              <a:t>PARTENARIAT</a:t>
            </a:r>
            <a:endParaRPr lang="es-ES" sz="3600" dirty="0">
              <a:solidFill>
                <a:srgbClr val="00B0F0"/>
              </a:solidFill>
            </a:endParaRPr>
          </a:p>
        </p:txBody>
      </p:sp>
      <p:sp>
        <p:nvSpPr>
          <p:cNvPr id="5" name="7 Título"/>
          <p:cNvSpPr txBox="1">
            <a:spLocks/>
          </p:cNvSpPr>
          <p:nvPr/>
        </p:nvSpPr>
        <p:spPr>
          <a:xfrm>
            <a:off x="611560" y="3501008"/>
            <a:ext cx="820891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ES" sz="26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Retirada, sustitución, inclusión de un beneficiario/socio.</a:t>
            </a:r>
          </a:p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s-ES" sz="12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ES" sz="26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Intercambio del rol jefe de fila/beneficiario principal.</a:t>
            </a:r>
          </a:p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s-ES" sz="12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ES" sz="2600" b="1" noProof="0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Límite para solicitarla: 6 meses antes de la finalización.</a:t>
            </a:r>
          </a:p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s-ES" sz="1200" b="1" i="0" u="none" strike="noStrike" kern="1200" cap="none" spc="0" normalizeH="0" baseline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ES" sz="2600" b="1" noProof="0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Debe mantenerse siempre al menos 2 entidades de los 3 estados (ES,FR,AND) o un socio transfronterizo.</a:t>
            </a:r>
            <a:endParaRPr kumimoji="0" lang="es-ES" sz="2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689609" y="548680"/>
            <a:ext cx="92845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b="1" dirty="0" err="1" smtClean="0">
                <a:solidFill>
                  <a:srgbClr val="00B0F0"/>
                </a:solidFill>
              </a:rPr>
              <a:t>FichE</a:t>
            </a:r>
            <a:r>
              <a:rPr lang="es-ES" sz="1600" b="1" dirty="0" smtClean="0">
                <a:solidFill>
                  <a:srgbClr val="00B0F0"/>
                </a:solidFill>
              </a:rPr>
              <a:t> </a:t>
            </a:r>
            <a:r>
              <a:rPr lang="es-ES" sz="1600" b="1" dirty="0" smtClean="0">
                <a:solidFill>
                  <a:srgbClr val="00B0F0"/>
                </a:solidFill>
              </a:rPr>
              <a:t>nº:</a:t>
            </a:r>
            <a:endParaRPr lang="es-ES" sz="1600" b="1" dirty="0">
              <a:solidFill>
                <a:srgbClr val="00B0F0"/>
              </a:solidFill>
            </a:endParaRPr>
          </a:p>
        </p:txBody>
      </p:sp>
      <p:sp>
        <p:nvSpPr>
          <p:cNvPr id="8" name="7 Elipse"/>
          <p:cNvSpPr/>
          <p:nvPr/>
        </p:nvSpPr>
        <p:spPr>
          <a:xfrm>
            <a:off x="683568" y="908720"/>
            <a:ext cx="864096" cy="864096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7200" dirty="0" smtClean="0">
                <a:solidFill>
                  <a:schemeClr val="tx1"/>
                </a:solidFill>
              </a:rPr>
              <a:t>2</a:t>
            </a:r>
            <a:endParaRPr lang="es-ES" sz="7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 Título"/>
          <p:cNvSpPr>
            <a:spLocks noGrp="1"/>
          </p:cNvSpPr>
          <p:nvPr>
            <p:ph type="title"/>
          </p:nvPr>
        </p:nvSpPr>
        <p:spPr>
          <a:xfrm>
            <a:off x="1547664" y="764704"/>
            <a:ext cx="5544616" cy="1143000"/>
          </a:xfrm>
        </p:spPr>
        <p:txBody>
          <a:bodyPr/>
          <a:lstStyle/>
          <a:p>
            <a:r>
              <a:rPr lang="es-ES" sz="3600" dirty="0" smtClean="0">
                <a:solidFill>
                  <a:schemeClr val="tx1"/>
                </a:solidFill>
              </a:rPr>
              <a:t>PARTENAIRES ASSOCIÉS</a:t>
            </a:r>
            <a:endParaRPr lang="es-ES" sz="3600" dirty="0">
              <a:solidFill>
                <a:schemeClr val="tx1"/>
              </a:solidFill>
            </a:endParaRPr>
          </a:p>
        </p:txBody>
      </p:sp>
      <p:sp>
        <p:nvSpPr>
          <p:cNvPr id="5" name="7 Título"/>
          <p:cNvSpPr txBox="1">
            <a:spLocks/>
          </p:cNvSpPr>
          <p:nvPr/>
        </p:nvSpPr>
        <p:spPr>
          <a:xfrm>
            <a:off x="611560" y="3438128"/>
            <a:ext cx="820891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266700" indent="-266700"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s-ES" sz="2600" b="1" dirty="0" smtClean="0">
                <a:solidFill>
                  <a:srgbClr val="002060"/>
                </a:solidFill>
                <a:latin typeface="Century Gothic" pitchFamily="34" charset="0"/>
              </a:rPr>
              <a:t>Inclusión de socios asociados.</a:t>
            </a:r>
          </a:p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s-ES" sz="2600" b="1" dirty="0" smtClean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ES" sz="26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Retirada no autorizada salvo en casos de fuerza mayor.</a:t>
            </a:r>
          </a:p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s-ES" sz="12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s-ES" sz="12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ES" sz="2600" b="1" noProof="0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Límite para solicitarla: 6 meses antes de la finalización.</a:t>
            </a:r>
          </a:p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s-ES" sz="1200" b="1" i="0" u="none" strike="noStrike" kern="1200" cap="none" spc="0" normalizeH="0" baseline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689609" y="548680"/>
            <a:ext cx="93166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b="1" dirty="0" smtClean="0"/>
              <a:t>Fiche </a:t>
            </a:r>
            <a:r>
              <a:rPr lang="es-ES" sz="1600" b="1" dirty="0" smtClean="0"/>
              <a:t>nº:</a:t>
            </a:r>
            <a:endParaRPr lang="es-ES" sz="1600" b="1" dirty="0"/>
          </a:p>
        </p:txBody>
      </p:sp>
      <p:sp>
        <p:nvSpPr>
          <p:cNvPr id="7" name="6 Elipse"/>
          <p:cNvSpPr/>
          <p:nvPr/>
        </p:nvSpPr>
        <p:spPr>
          <a:xfrm>
            <a:off x="683568" y="908720"/>
            <a:ext cx="864096" cy="864096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7200" dirty="0" smtClean="0">
                <a:solidFill>
                  <a:schemeClr val="tx1"/>
                </a:solidFill>
              </a:rPr>
              <a:t>3</a:t>
            </a:r>
            <a:endParaRPr lang="es-ES" sz="7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Resultado de imagen de cartel comic 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696" y="1340768"/>
            <a:ext cx="5091658" cy="5091658"/>
          </a:xfrm>
          <a:prstGeom prst="rect">
            <a:avLst/>
          </a:prstGeom>
          <a:noFill/>
        </p:spPr>
      </p:pic>
      <p:sp>
        <p:nvSpPr>
          <p:cNvPr id="4" name="7 Título"/>
          <p:cNvSpPr>
            <a:spLocks noGrp="1"/>
          </p:cNvSpPr>
          <p:nvPr>
            <p:ph type="title"/>
          </p:nvPr>
        </p:nvSpPr>
        <p:spPr>
          <a:xfrm>
            <a:off x="971600" y="764704"/>
            <a:ext cx="6840760" cy="1143000"/>
          </a:xfrm>
        </p:spPr>
        <p:txBody>
          <a:bodyPr/>
          <a:lstStyle/>
          <a:p>
            <a:r>
              <a:rPr lang="es-ES" sz="3600" dirty="0" smtClean="0">
                <a:solidFill>
                  <a:srgbClr val="00B050"/>
                </a:solidFill>
              </a:rPr>
              <a:t>TIERS CONVENTIONNÉS</a:t>
            </a:r>
            <a:endParaRPr lang="es-ES" sz="3600" dirty="0">
              <a:solidFill>
                <a:srgbClr val="00B050"/>
              </a:solidFill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689609" y="548680"/>
            <a:ext cx="93166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b="1" dirty="0" smtClean="0"/>
              <a:t>Fiche </a:t>
            </a:r>
            <a:r>
              <a:rPr lang="es-ES" sz="1600" b="1" dirty="0" smtClean="0"/>
              <a:t>nº:</a:t>
            </a:r>
            <a:endParaRPr lang="es-ES" sz="1600" b="1" dirty="0"/>
          </a:p>
        </p:txBody>
      </p:sp>
      <p:sp>
        <p:nvSpPr>
          <p:cNvPr id="8" name="7 Elipse"/>
          <p:cNvSpPr/>
          <p:nvPr/>
        </p:nvSpPr>
        <p:spPr>
          <a:xfrm>
            <a:off x="683568" y="908720"/>
            <a:ext cx="864096" cy="864096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7200" dirty="0" smtClean="0">
                <a:solidFill>
                  <a:schemeClr val="tx1"/>
                </a:solidFill>
              </a:rPr>
              <a:t>4</a:t>
            </a:r>
            <a:endParaRPr lang="es-ES" sz="7200" dirty="0">
              <a:solidFill>
                <a:schemeClr val="tx1"/>
              </a:solidFill>
            </a:endParaRPr>
          </a:p>
        </p:txBody>
      </p:sp>
      <p:sp>
        <p:nvSpPr>
          <p:cNvPr id="13" name="12 Rectángulo"/>
          <p:cNvSpPr/>
          <p:nvPr/>
        </p:nvSpPr>
        <p:spPr>
          <a:xfrm rot="21010669">
            <a:off x="2959047" y="3253289"/>
            <a:ext cx="269795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2060"/>
                </a:solidFill>
                <a:latin typeface="Century Gothic" pitchFamily="34" charset="0"/>
              </a:rPr>
              <a:t>NO ES PERTINENTE PARA</a:t>
            </a:r>
          </a:p>
          <a:p>
            <a:pPr algn="ctr"/>
            <a:r>
              <a:rPr lang="es-ES" sz="2000" b="1" dirty="0" smtClean="0">
                <a:solidFill>
                  <a:srgbClr val="002060"/>
                </a:solidFill>
                <a:latin typeface="Century Gothic" pitchFamily="34" charset="0"/>
              </a:rPr>
              <a:t>LOS DE LA 2ª Y 3ª CONVOCATORIA</a:t>
            </a:r>
            <a:endParaRPr lang="es-E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 Título"/>
          <p:cNvSpPr>
            <a:spLocks noGrp="1"/>
          </p:cNvSpPr>
          <p:nvPr>
            <p:ph type="title"/>
          </p:nvPr>
        </p:nvSpPr>
        <p:spPr>
          <a:xfrm>
            <a:off x="1619672" y="773832"/>
            <a:ext cx="5976664" cy="1143000"/>
          </a:xfrm>
        </p:spPr>
        <p:txBody>
          <a:bodyPr/>
          <a:lstStyle/>
          <a:p>
            <a:pPr algn="l"/>
            <a:r>
              <a:rPr lang="es-ES" sz="3600" dirty="0" smtClean="0">
                <a:solidFill>
                  <a:srgbClr val="EA6647"/>
                </a:solidFill>
              </a:rPr>
              <a:t>PF: </a:t>
            </a:r>
            <a:r>
              <a:rPr lang="es-ES" sz="3600" dirty="0" smtClean="0">
                <a:solidFill>
                  <a:srgbClr val="EA6647"/>
                </a:solidFill>
              </a:rPr>
              <a:t>COÛT TOTAL / RÉPARTITION DU BUDGET</a:t>
            </a:r>
            <a:endParaRPr lang="es-ES" sz="3600" dirty="0">
              <a:solidFill>
                <a:srgbClr val="EA6647"/>
              </a:solidFill>
            </a:endParaRPr>
          </a:p>
        </p:txBody>
      </p:sp>
      <p:sp>
        <p:nvSpPr>
          <p:cNvPr id="5" name="7 Título"/>
          <p:cNvSpPr txBox="1">
            <a:spLocks/>
          </p:cNvSpPr>
          <p:nvPr/>
        </p:nvSpPr>
        <p:spPr>
          <a:xfrm>
            <a:off x="611560" y="3510136"/>
            <a:ext cx="820891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ES" sz="26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Se reduce el coste total de la operación y/o se modifica el reparto del presupuesto entre beneficiaros.</a:t>
            </a:r>
          </a:p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s-ES" sz="12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ES" sz="26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No se permite más FEDER del aprobado.</a:t>
            </a:r>
          </a:p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s-ES" sz="12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ES" sz="2600" b="1" noProof="0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Límite para solicitarla: 2 meses antes de la finalización.</a:t>
            </a:r>
          </a:p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s-ES" sz="1200" b="1" i="0" u="none" strike="noStrike" kern="1200" cap="none" spc="0" normalizeH="0" baseline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467544" y="548680"/>
            <a:ext cx="133882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b="1" dirty="0" err="1" smtClean="0">
                <a:solidFill>
                  <a:srgbClr val="EA6647"/>
                </a:solidFill>
              </a:rPr>
              <a:t>Fichae</a:t>
            </a:r>
            <a:r>
              <a:rPr lang="es-ES" sz="1600" b="1" dirty="0" smtClean="0">
                <a:solidFill>
                  <a:srgbClr val="EA6647"/>
                </a:solidFill>
              </a:rPr>
              <a:t> nº </a:t>
            </a:r>
            <a:r>
              <a:rPr lang="es-ES" sz="1600" b="1" dirty="0" smtClean="0">
                <a:solidFill>
                  <a:srgbClr val="EA6647"/>
                </a:solidFill>
              </a:rPr>
              <a:t>5.a:</a:t>
            </a:r>
            <a:endParaRPr lang="es-ES" sz="1600" b="1" dirty="0">
              <a:solidFill>
                <a:srgbClr val="EA6647"/>
              </a:solidFill>
            </a:endParaRPr>
          </a:p>
        </p:txBody>
      </p:sp>
      <p:sp>
        <p:nvSpPr>
          <p:cNvPr id="7" name="6 Elipse"/>
          <p:cNvSpPr/>
          <p:nvPr/>
        </p:nvSpPr>
        <p:spPr>
          <a:xfrm>
            <a:off x="683568" y="908720"/>
            <a:ext cx="864096" cy="864096"/>
          </a:xfrm>
          <a:prstGeom prst="ellipse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7200" dirty="0" smtClean="0">
                <a:solidFill>
                  <a:schemeClr val="tx1"/>
                </a:solidFill>
              </a:rPr>
              <a:t>5</a:t>
            </a:r>
            <a:endParaRPr lang="es-ES" sz="7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 Título"/>
          <p:cNvSpPr>
            <a:spLocks noGrp="1"/>
          </p:cNvSpPr>
          <p:nvPr>
            <p:ph type="title"/>
          </p:nvPr>
        </p:nvSpPr>
        <p:spPr>
          <a:xfrm>
            <a:off x="1619672" y="773832"/>
            <a:ext cx="7128792" cy="1143000"/>
          </a:xfrm>
        </p:spPr>
        <p:txBody>
          <a:bodyPr/>
          <a:lstStyle/>
          <a:p>
            <a:pPr algn="l"/>
            <a:r>
              <a:rPr lang="es-ES" sz="3600" dirty="0" smtClean="0">
                <a:solidFill>
                  <a:srgbClr val="EA6647"/>
                </a:solidFill>
              </a:rPr>
              <a:t>PF: </a:t>
            </a:r>
            <a:r>
              <a:rPr lang="es-ES" sz="3600" dirty="0" smtClean="0">
                <a:solidFill>
                  <a:srgbClr val="EA6647"/>
                </a:solidFill>
              </a:rPr>
              <a:t>MODIFICATIONS DE COFINANCEMENTS PUCLICS</a:t>
            </a:r>
            <a:endParaRPr lang="es-ES" sz="3600" dirty="0">
              <a:solidFill>
                <a:srgbClr val="EA6647"/>
              </a:solidFill>
            </a:endParaRPr>
          </a:p>
        </p:txBody>
      </p:sp>
      <p:sp>
        <p:nvSpPr>
          <p:cNvPr id="5" name="7 Título"/>
          <p:cNvSpPr txBox="1">
            <a:spLocks/>
          </p:cNvSpPr>
          <p:nvPr/>
        </p:nvSpPr>
        <p:spPr>
          <a:xfrm>
            <a:off x="611560" y="3510136"/>
            <a:ext cx="820891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ES" sz="26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Aparición de cofinanciaciones públicas no previstas en el Plan financiero original.</a:t>
            </a:r>
          </a:p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s-ES" sz="12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ES" sz="26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Respeto % autofinanciación exigido, que puede variar en función de la aplicación de ayudas de Estado.</a:t>
            </a:r>
          </a:p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s-ES" sz="12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s-ES" sz="1200" b="1" i="0" u="none" strike="noStrike" kern="1200" cap="none" spc="0" normalizeH="0" baseline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467544" y="548680"/>
            <a:ext cx="124745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b="1" dirty="0" smtClean="0">
                <a:solidFill>
                  <a:srgbClr val="EA6647"/>
                </a:solidFill>
              </a:rPr>
              <a:t>Fiche </a:t>
            </a:r>
            <a:r>
              <a:rPr lang="es-ES" sz="1600" b="1" dirty="0" smtClean="0">
                <a:solidFill>
                  <a:srgbClr val="EA6647"/>
                </a:solidFill>
              </a:rPr>
              <a:t>nº 5.b:</a:t>
            </a:r>
            <a:endParaRPr lang="es-ES" sz="1600" b="1" dirty="0">
              <a:solidFill>
                <a:srgbClr val="EA6647"/>
              </a:solidFill>
            </a:endParaRPr>
          </a:p>
        </p:txBody>
      </p:sp>
      <p:sp>
        <p:nvSpPr>
          <p:cNvPr id="7" name="6 Elipse"/>
          <p:cNvSpPr/>
          <p:nvPr/>
        </p:nvSpPr>
        <p:spPr>
          <a:xfrm>
            <a:off x="683568" y="908720"/>
            <a:ext cx="864096" cy="864096"/>
          </a:xfrm>
          <a:prstGeom prst="ellipse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7200" dirty="0" smtClean="0">
                <a:solidFill>
                  <a:schemeClr val="tx1"/>
                </a:solidFill>
              </a:rPr>
              <a:t>5</a:t>
            </a:r>
            <a:endParaRPr lang="es-ES" sz="7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Resultado de imagen de POP PART ORDENADO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2348880"/>
            <a:ext cx="3816423" cy="3816424"/>
          </a:xfrm>
          <a:prstGeom prst="rect">
            <a:avLst/>
          </a:prstGeom>
          <a:noFill/>
        </p:spPr>
      </p:pic>
      <p:sp>
        <p:nvSpPr>
          <p:cNvPr id="4" name="7 Título"/>
          <p:cNvSpPr>
            <a:spLocks noGrp="1"/>
          </p:cNvSpPr>
          <p:nvPr>
            <p:ph type="title"/>
          </p:nvPr>
        </p:nvSpPr>
        <p:spPr>
          <a:xfrm>
            <a:off x="1511152" y="764704"/>
            <a:ext cx="7632848" cy="1143000"/>
          </a:xfrm>
        </p:spPr>
        <p:txBody>
          <a:bodyPr/>
          <a:lstStyle/>
          <a:p>
            <a:r>
              <a:rPr lang="es-ES" sz="3200" dirty="0" smtClean="0">
                <a:solidFill>
                  <a:srgbClr val="FF00FF"/>
                </a:solidFill>
              </a:rPr>
              <a:t>TC: </a:t>
            </a:r>
            <a:r>
              <a:rPr lang="es-ES" sz="3200" dirty="0" smtClean="0">
                <a:solidFill>
                  <a:srgbClr val="FF00FF"/>
                </a:solidFill>
              </a:rPr>
              <a:t>DÉVIATION SUPÉRIEURE AU 10% ENTRE CATÉGORIES DE DÉPENSES SUR LE COÛT TOTAL DU PROJET</a:t>
            </a:r>
            <a:endParaRPr lang="es-ES" sz="3200" dirty="0">
              <a:solidFill>
                <a:srgbClr val="FF00FF"/>
              </a:solidFill>
            </a:endParaRPr>
          </a:p>
        </p:txBody>
      </p:sp>
      <p:sp>
        <p:nvSpPr>
          <p:cNvPr id="5" name="7 Título"/>
          <p:cNvSpPr txBox="1">
            <a:spLocks/>
          </p:cNvSpPr>
          <p:nvPr/>
        </p:nvSpPr>
        <p:spPr>
          <a:xfrm>
            <a:off x="611560" y="3726160"/>
            <a:ext cx="439248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ES" sz="26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Prevé una desviación que supera el 10% permitido en Convenio FEDER.</a:t>
            </a:r>
          </a:p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s-ES" sz="12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ES" sz="26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Hasta un límite de 20%.</a:t>
            </a:r>
          </a:p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s-ES" sz="12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ES" sz="2600" b="1" noProof="0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Límite para solicitarla: máx. 1/proyecto y a más tardar 3 meses antes de la finalización.</a:t>
            </a:r>
          </a:p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s-ES" sz="1200" b="1" i="0" u="none" strike="noStrike" kern="1200" cap="none" spc="0" normalizeH="0" baseline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689609" y="548680"/>
            <a:ext cx="93166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b="1" dirty="0" smtClean="0">
                <a:solidFill>
                  <a:srgbClr val="FF00FF"/>
                </a:solidFill>
              </a:rPr>
              <a:t>Fiche </a:t>
            </a:r>
            <a:r>
              <a:rPr lang="es-ES" sz="1600" b="1" dirty="0" smtClean="0">
                <a:solidFill>
                  <a:srgbClr val="FF00FF"/>
                </a:solidFill>
              </a:rPr>
              <a:t>nº:</a:t>
            </a:r>
            <a:endParaRPr lang="es-ES" sz="1600" b="1" dirty="0">
              <a:solidFill>
                <a:srgbClr val="FF00FF"/>
              </a:solidFill>
            </a:endParaRPr>
          </a:p>
        </p:txBody>
      </p:sp>
      <p:sp>
        <p:nvSpPr>
          <p:cNvPr id="7" name="6 Elipse"/>
          <p:cNvSpPr/>
          <p:nvPr/>
        </p:nvSpPr>
        <p:spPr>
          <a:xfrm>
            <a:off x="683568" y="908720"/>
            <a:ext cx="864096" cy="864096"/>
          </a:xfrm>
          <a:prstGeom prst="ellipse">
            <a:avLst/>
          </a:prstGeom>
          <a:solidFill>
            <a:srgbClr val="F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7200" dirty="0" smtClean="0">
                <a:solidFill>
                  <a:schemeClr val="tx1"/>
                </a:solidFill>
              </a:rPr>
              <a:t>6</a:t>
            </a:r>
            <a:endParaRPr lang="es-ES" sz="7200" dirty="0">
              <a:solidFill>
                <a:schemeClr val="tx1"/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5076056" y="2492896"/>
            <a:ext cx="1368152" cy="584775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smtClean="0"/>
              <a:t>ESTO MERECE  UN EJEMPLO</a:t>
            </a:r>
            <a:endParaRPr lang="es-ES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7 Título"/>
          <p:cNvSpPr txBox="1">
            <a:spLocks/>
          </p:cNvSpPr>
          <p:nvPr/>
        </p:nvSpPr>
        <p:spPr>
          <a:xfrm>
            <a:off x="1835696" y="836712"/>
            <a:ext cx="777686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26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MOT CLÉS :</a:t>
            </a:r>
            <a:endParaRPr lang="es-ES" sz="2600" b="1" dirty="0" smtClean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ES" sz="2000" b="1" dirty="0" err="1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Déviation</a:t>
            </a:r>
            <a:r>
              <a:rPr lang="es-ES" sz="20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 positive</a:t>
            </a:r>
            <a:endParaRPr lang="es-ES" sz="2000" b="1" dirty="0" smtClean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ES" sz="2000" b="1" noProof="0" dirty="0" err="1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Coût</a:t>
            </a:r>
            <a:r>
              <a:rPr lang="es-ES" sz="2000" b="1" noProof="0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 total du </a:t>
            </a:r>
            <a:r>
              <a:rPr lang="es-ES" sz="2000" b="1" noProof="0" dirty="0" err="1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projet</a:t>
            </a:r>
            <a:endParaRPr lang="es-ES" sz="2000" b="1" noProof="0" dirty="0" smtClean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s-ES" sz="1200" b="1" i="0" u="none" strike="noStrike" kern="1200" cap="none" spc="0" normalizeH="0" baseline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689609" y="548680"/>
            <a:ext cx="93166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b="1" dirty="0" smtClean="0">
                <a:solidFill>
                  <a:srgbClr val="FF00FF"/>
                </a:solidFill>
              </a:rPr>
              <a:t>Fiche </a:t>
            </a:r>
            <a:r>
              <a:rPr lang="es-ES" sz="1600" b="1" dirty="0" smtClean="0">
                <a:solidFill>
                  <a:srgbClr val="FF00FF"/>
                </a:solidFill>
              </a:rPr>
              <a:t>nº:</a:t>
            </a:r>
            <a:endParaRPr lang="es-ES" sz="1600" b="1" dirty="0">
              <a:solidFill>
                <a:srgbClr val="FF00FF"/>
              </a:solidFill>
            </a:endParaRPr>
          </a:p>
        </p:txBody>
      </p:sp>
      <p:sp>
        <p:nvSpPr>
          <p:cNvPr id="7" name="6 Elipse"/>
          <p:cNvSpPr/>
          <p:nvPr/>
        </p:nvSpPr>
        <p:spPr>
          <a:xfrm>
            <a:off x="683568" y="908720"/>
            <a:ext cx="864096" cy="864096"/>
          </a:xfrm>
          <a:prstGeom prst="ellipse">
            <a:avLst/>
          </a:prstGeom>
          <a:solidFill>
            <a:srgbClr val="F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7200" dirty="0" smtClean="0">
                <a:solidFill>
                  <a:schemeClr val="tx1"/>
                </a:solidFill>
              </a:rPr>
              <a:t>6</a:t>
            </a:r>
            <a:endParaRPr lang="es-ES" sz="7200" dirty="0">
              <a:solidFill>
                <a:schemeClr val="tx1"/>
              </a:solidFill>
            </a:endParaRPr>
          </a:p>
        </p:txBody>
      </p:sp>
      <p:graphicFrame>
        <p:nvGraphicFramePr>
          <p:cNvPr id="12" name="11 Tabla"/>
          <p:cNvGraphicFramePr>
            <a:graphicFrameLocks noGrp="1"/>
          </p:cNvGraphicFramePr>
          <p:nvPr/>
        </p:nvGraphicFramePr>
        <p:xfrm>
          <a:off x="179512" y="2276872"/>
          <a:ext cx="6696744" cy="3839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44216"/>
                <a:gridCol w="1584176"/>
                <a:gridCol w="1494166"/>
                <a:gridCol w="1674186"/>
              </a:tblGrid>
              <a:tr h="1237168">
                <a:tc>
                  <a:txBody>
                    <a:bodyPr/>
                    <a:lstStyle/>
                    <a:p>
                      <a:r>
                        <a:rPr lang="es-ES" sz="1400" baseline="0" dirty="0" smtClean="0">
                          <a:latin typeface="Century Gothic" pitchFamily="34" charset="0"/>
                        </a:rPr>
                        <a:t>CATEGORÍAS GASTOS DEL PROYECTO</a:t>
                      </a:r>
                      <a:endParaRPr lang="es-ES" sz="1400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 smtClean="0">
                          <a:latin typeface="Century Gothic" pitchFamily="34" charset="0"/>
                        </a:rPr>
                        <a:t>COSTE TOTAL</a:t>
                      </a:r>
                    </a:p>
                    <a:p>
                      <a:r>
                        <a:rPr lang="es-ES" sz="1400" b="1" dirty="0" smtClean="0">
                          <a:latin typeface="Century Gothic" pitchFamily="34" charset="0"/>
                        </a:rPr>
                        <a:t>PROGRAMADO </a:t>
                      </a:r>
                    </a:p>
                    <a:p>
                      <a:r>
                        <a:rPr lang="es-ES" sz="1400" baseline="0" dirty="0" smtClean="0">
                          <a:latin typeface="Century Gothic" pitchFamily="34" charset="0"/>
                        </a:rPr>
                        <a:t>CATEGORÍAS GASTOS DEL PROYECTO</a:t>
                      </a:r>
                      <a:endParaRPr lang="es-ES" sz="1400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 smtClean="0">
                          <a:latin typeface="Century Gothic" pitchFamily="34" charset="0"/>
                        </a:rPr>
                        <a:t>COSTE TOTAL</a:t>
                      </a:r>
                    </a:p>
                    <a:p>
                      <a:r>
                        <a:rPr lang="es-ES" sz="1400" b="1" dirty="0" smtClean="0">
                          <a:latin typeface="Century Gothic" pitchFamily="34" charset="0"/>
                        </a:rPr>
                        <a:t>PREVISTO</a:t>
                      </a:r>
                    </a:p>
                    <a:p>
                      <a:r>
                        <a:rPr lang="es-ES" sz="1400" baseline="0" dirty="0" smtClean="0">
                          <a:latin typeface="Century Gothic" pitchFamily="34" charset="0"/>
                        </a:rPr>
                        <a:t>CATEGORÍAS GASTOS DEL PROYECTO</a:t>
                      </a:r>
                      <a:endParaRPr lang="es-ES" sz="1400" dirty="0" smtClean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 smtClean="0">
                          <a:latin typeface="Century Gothic" pitchFamily="34" charset="0"/>
                        </a:rPr>
                        <a:t>TOTAL DESVIACIÓN</a:t>
                      </a:r>
                      <a:r>
                        <a:rPr lang="es-ES" sz="1400" b="1" baseline="0" dirty="0" smtClean="0">
                          <a:latin typeface="Century Gothic" pitchFamily="34" charset="0"/>
                        </a:rPr>
                        <a:t> </a:t>
                      </a:r>
                      <a:r>
                        <a:rPr lang="es-ES" sz="1400" baseline="0" dirty="0" smtClean="0">
                          <a:latin typeface="Century Gothic" pitchFamily="34" charset="0"/>
                        </a:rPr>
                        <a:t>POSITIVA</a:t>
                      </a:r>
                      <a:endParaRPr lang="es-ES" sz="1400" dirty="0">
                        <a:latin typeface="Century Gothic" pitchFamily="34" charset="0"/>
                      </a:endParaRPr>
                    </a:p>
                  </a:txBody>
                  <a:tcPr/>
                </a:tc>
              </a:tr>
              <a:tr h="371696">
                <a:tc>
                  <a:txBody>
                    <a:bodyPr/>
                    <a:lstStyle/>
                    <a:p>
                      <a:r>
                        <a:rPr lang="es-ES" sz="1400" dirty="0" smtClean="0">
                          <a:latin typeface="Century Gothic" pitchFamily="34" charset="0"/>
                        </a:rPr>
                        <a:t>PERSONAL</a:t>
                      </a:r>
                      <a:endParaRPr lang="es-ES" sz="1400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entury Gothic" pitchFamily="34" charset="0"/>
                        </a:rPr>
                        <a:t>558.577,72</a:t>
                      </a:r>
                      <a:endParaRPr lang="es-ES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entury Gothic" pitchFamily="34" charset="0"/>
                        </a:rPr>
                        <a:t>317.528,55</a:t>
                      </a:r>
                      <a:endParaRPr lang="es-ES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entury Gothic" pitchFamily="34" charset="0"/>
                        </a:rPr>
                        <a:t>-241.049,17</a:t>
                      </a:r>
                      <a:endParaRPr lang="es-ES" dirty="0">
                        <a:latin typeface="Century Gothic" pitchFamily="34" charset="0"/>
                      </a:endParaRPr>
                    </a:p>
                  </a:txBody>
                  <a:tcPr/>
                </a:tc>
              </a:tr>
              <a:tr h="371696">
                <a:tc>
                  <a:txBody>
                    <a:bodyPr/>
                    <a:lstStyle/>
                    <a:p>
                      <a:r>
                        <a:rPr lang="es-ES" sz="1400" dirty="0" smtClean="0">
                          <a:latin typeface="Century Gothic" pitchFamily="34" charset="0"/>
                        </a:rPr>
                        <a:t>OFICINA</a:t>
                      </a:r>
                      <a:endParaRPr lang="es-ES" sz="1400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entury Gothic" pitchFamily="34" charset="0"/>
                        </a:rPr>
                        <a:t>40.141,41</a:t>
                      </a:r>
                      <a:endParaRPr lang="es-ES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entury Gothic" pitchFamily="34" charset="0"/>
                        </a:rPr>
                        <a:t>22.931,88</a:t>
                      </a:r>
                      <a:endParaRPr lang="es-ES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entury Gothic" pitchFamily="34" charset="0"/>
                        </a:rPr>
                        <a:t>-17.209,53</a:t>
                      </a:r>
                      <a:endParaRPr lang="es-ES" dirty="0">
                        <a:latin typeface="Century Gothic" pitchFamily="34" charset="0"/>
                      </a:endParaRPr>
                    </a:p>
                  </a:txBody>
                  <a:tcPr/>
                </a:tc>
              </a:tr>
              <a:tr h="371696">
                <a:tc>
                  <a:txBody>
                    <a:bodyPr/>
                    <a:lstStyle/>
                    <a:p>
                      <a:r>
                        <a:rPr lang="es-ES" sz="1400" dirty="0" smtClean="0">
                          <a:latin typeface="Century Gothic" pitchFamily="34" charset="0"/>
                        </a:rPr>
                        <a:t>DESPLAZAMIENTOS</a:t>
                      </a:r>
                      <a:endParaRPr lang="es-ES" sz="1400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entury Gothic" pitchFamily="34" charset="0"/>
                        </a:rPr>
                        <a:t>79.522,98</a:t>
                      </a:r>
                      <a:endParaRPr lang="es-ES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dirty="0" smtClean="0">
                          <a:solidFill>
                            <a:srgbClr val="FF00FF"/>
                          </a:solidFill>
                          <a:latin typeface="Century Gothic" pitchFamily="34" charset="0"/>
                        </a:rPr>
                        <a:t>200.000,00</a:t>
                      </a:r>
                      <a:endParaRPr lang="es-ES" b="1" dirty="0">
                        <a:solidFill>
                          <a:srgbClr val="FF00FF"/>
                        </a:solidFill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dirty="0" smtClean="0">
                          <a:solidFill>
                            <a:srgbClr val="FF00FF"/>
                          </a:solidFill>
                          <a:latin typeface="Century Gothic" pitchFamily="34" charset="0"/>
                        </a:rPr>
                        <a:t>120.477,02</a:t>
                      </a:r>
                      <a:endParaRPr lang="es-ES" b="1" dirty="0">
                        <a:solidFill>
                          <a:srgbClr val="FF00FF"/>
                        </a:solidFill>
                        <a:latin typeface="Century Gothic" pitchFamily="34" charset="0"/>
                      </a:endParaRPr>
                    </a:p>
                  </a:txBody>
                  <a:tcPr/>
                </a:tc>
              </a:tr>
              <a:tr h="371696">
                <a:tc>
                  <a:txBody>
                    <a:bodyPr/>
                    <a:lstStyle/>
                    <a:p>
                      <a:r>
                        <a:rPr lang="es-ES" sz="1400" dirty="0" smtClean="0">
                          <a:latin typeface="Century Gothic" pitchFamily="34" charset="0"/>
                        </a:rPr>
                        <a:t>EXTERNOS</a:t>
                      </a:r>
                      <a:endParaRPr lang="es-ES" sz="1400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entury Gothic" pitchFamily="34" charset="0"/>
                        </a:rPr>
                        <a:t>307.362,99</a:t>
                      </a:r>
                      <a:endParaRPr lang="es-ES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entury Gothic" pitchFamily="34" charset="0"/>
                        </a:rPr>
                        <a:t>107.676,11</a:t>
                      </a:r>
                      <a:endParaRPr lang="es-ES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entury Gothic" pitchFamily="34" charset="0"/>
                        </a:rPr>
                        <a:t>-199.686,88</a:t>
                      </a:r>
                      <a:endParaRPr lang="es-ES" dirty="0">
                        <a:latin typeface="Century Gothic" pitchFamily="34" charset="0"/>
                      </a:endParaRPr>
                    </a:p>
                  </a:txBody>
                  <a:tcPr/>
                </a:tc>
              </a:tr>
              <a:tr h="371696">
                <a:tc>
                  <a:txBody>
                    <a:bodyPr/>
                    <a:lstStyle/>
                    <a:p>
                      <a:r>
                        <a:rPr lang="es-ES" sz="1400" dirty="0" smtClean="0">
                          <a:latin typeface="Century Gothic" pitchFamily="34" charset="0"/>
                        </a:rPr>
                        <a:t>EQUIPOS</a:t>
                      </a:r>
                      <a:endParaRPr lang="es-ES" sz="1400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entury Gothic" pitchFamily="34" charset="0"/>
                        </a:rPr>
                        <a:t>23.000,00</a:t>
                      </a:r>
                      <a:endParaRPr lang="es-ES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dirty="0" smtClean="0">
                          <a:solidFill>
                            <a:srgbClr val="FF00FF"/>
                          </a:solidFill>
                          <a:latin typeface="Century Gothic" pitchFamily="34" charset="0"/>
                        </a:rPr>
                        <a:t>70.000.00</a:t>
                      </a:r>
                      <a:endParaRPr lang="es-ES" b="1" dirty="0">
                        <a:solidFill>
                          <a:srgbClr val="FF00FF"/>
                        </a:solidFill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dirty="0" smtClean="0">
                          <a:solidFill>
                            <a:srgbClr val="FF00FF"/>
                          </a:solidFill>
                          <a:latin typeface="Century Gothic" pitchFamily="34" charset="0"/>
                        </a:rPr>
                        <a:t>47.000,00</a:t>
                      </a:r>
                      <a:endParaRPr lang="es-ES" b="1" dirty="0">
                        <a:solidFill>
                          <a:srgbClr val="FF00FF"/>
                        </a:solidFill>
                        <a:latin typeface="Century Gothic" pitchFamily="34" charset="0"/>
                      </a:endParaRPr>
                    </a:p>
                  </a:txBody>
                  <a:tcPr/>
                </a:tc>
              </a:tr>
              <a:tr h="371696">
                <a:tc>
                  <a:txBody>
                    <a:bodyPr/>
                    <a:lstStyle/>
                    <a:p>
                      <a:r>
                        <a:rPr lang="es-ES" sz="1400" dirty="0" smtClean="0">
                          <a:latin typeface="Century Gothic" pitchFamily="34" charset="0"/>
                        </a:rPr>
                        <a:t>INFRAESTRUCTURAS</a:t>
                      </a:r>
                      <a:endParaRPr lang="es-ES" sz="1400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entury Gothic" pitchFamily="34" charset="0"/>
                        </a:rPr>
                        <a:t>0,00</a:t>
                      </a:r>
                      <a:endParaRPr lang="es-ES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entury Gothic" pitchFamily="34" charset="0"/>
                        </a:rPr>
                        <a:t>0,00</a:t>
                      </a:r>
                      <a:endParaRPr lang="es-ES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entury Gothic" pitchFamily="34" charset="0"/>
                        </a:rPr>
                        <a:t>0,00</a:t>
                      </a:r>
                      <a:endParaRPr lang="es-ES" dirty="0">
                        <a:latin typeface="Century Gothic" pitchFamily="34" charset="0"/>
                      </a:endParaRPr>
                    </a:p>
                  </a:txBody>
                  <a:tcPr/>
                </a:tc>
              </a:tr>
              <a:tr h="371696">
                <a:tc>
                  <a:txBody>
                    <a:bodyPr/>
                    <a:lstStyle/>
                    <a:p>
                      <a:r>
                        <a:rPr lang="es-ES" sz="1400" dirty="0" smtClean="0">
                          <a:latin typeface="Century Gothic" pitchFamily="34" charset="0"/>
                        </a:rPr>
                        <a:t>TOTAL</a:t>
                      </a:r>
                      <a:endParaRPr lang="es-ES" sz="1400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entury Gothic" pitchFamily="34" charset="0"/>
                        </a:rPr>
                        <a:t>1.008.605,10</a:t>
                      </a:r>
                      <a:endParaRPr lang="es-ES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Century Gothic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" name="12 Rectángulo redondeado"/>
          <p:cNvSpPr/>
          <p:nvPr/>
        </p:nvSpPr>
        <p:spPr>
          <a:xfrm>
            <a:off x="5148064" y="4293096"/>
            <a:ext cx="1728192" cy="360040"/>
          </a:xfrm>
          <a:prstGeom prst="round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Rectángulo redondeado"/>
          <p:cNvSpPr/>
          <p:nvPr/>
        </p:nvSpPr>
        <p:spPr>
          <a:xfrm>
            <a:off x="5148064" y="5013176"/>
            <a:ext cx="1728192" cy="360040"/>
          </a:xfrm>
          <a:prstGeom prst="round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Rectángulo"/>
          <p:cNvSpPr/>
          <p:nvPr/>
        </p:nvSpPr>
        <p:spPr>
          <a:xfrm>
            <a:off x="7292401" y="2276872"/>
            <a:ext cx="148149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b="1" dirty="0" smtClean="0">
                <a:solidFill>
                  <a:srgbClr val="FF00FF"/>
                </a:solidFill>
                <a:latin typeface="Century Gothic" pitchFamily="34" charset="0"/>
              </a:rPr>
              <a:t>167.477,02€</a:t>
            </a:r>
          </a:p>
          <a:p>
            <a:pPr algn="ctr"/>
            <a:r>
              <a:rPr lang="es-ES" b="1" dirty="0" smtClean="0">
                <a:solidFill>
                  <a:srgbClr val="FF00FF"/>
                </a:solidFill>
                <a:latin typeface="Century Gothic" pitchFamily="34" charset="0"/>
              </a:rPr>
              <a:t>DÉVIATION</a:t>
            </a:r>
          </a:p>
          <a:p>
            <a:pPr algn="ctr"/>
            <a:r>
              <a:rPr lang="es-ES" b="1" dirty="0" smtClean="0">
                <a:solidFill>
                  <a:srgbClr val="FF00FF"/>
                </a:solidFill>
                <a:latin typeface="Century Gothic" pitchFamily="34" charset="0"/>
              </a:rPr>
              <a:t>POSITIVE</a:t>
            </a:r>
            <a:endParaRPr lang="es-ES" dirty="0"/>
          </a:p>
        </p:txBody>
      </p:sp>
      <p:sp>
        <p:nvSpPr>
          <p:cNvPr id="16" name="15 Rectángulo redondeado"/>
          <p:cNvSpPr/>
          <p:nvPr/>
        </p:nvSpPr>
        <p:spPr>
          <a:xfrm>
            <a:off x="7164288" y="2276872"/>
            <a:ext cx="1728192" cy="936104"/>
          </a:xfrm>
          <a:prstGeom prst="round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689609" y="548680"/>
            <a:ext cx="93006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b="1" dirty="0" smtClean="0">
                <a:solidFill>
                  <a:srgbClr val="FF00FF"/>
                </a:solidFill>
              </a:rPr>
              <a:t>Ficha nº:</a:t>
            </a:r>
            <a:endParaRPr lang="es-ES" sz="1600" b="1" dirty="0">
              <a:solidFill>
                <a:srgbClr val="FF00FF"/>
              </a:solidFill>
            </a:endParaRPr>
          </a:p>
        </p:txBody>
      </p:sp>
      <p:sp>
        <p:nvSpPr>
          <p:cNvPr id="7" name="6 Elipse"/>
          <p:cNvSpPr/>
          <p:nvPr/>
        </p:nvSpPr>
        <p:spPr>
          <a:xfrm>
            <a:off x="683568" y="908720"/>
            <a:ext cx="864096" cy="864096"/>
          </a:xfrm>
          <a:prstGeom prst="ellipse">
            <a:avLst/>
          </a:prstGeom>
          <a:solidFill>
            <a:srgbClr val="F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7200" dirty="0" smtClean="0">
                <a:solidFill>
                  <a:schemeClr val="tx1"/>
                </a:solidFill>
              </a:rPr>
              <a:t>6</a:t>
            </a:r>
            <a:endParaRPr lang="es-ES" sz="7200" dirty="0">
              <a:solidFill>
                <a:schemeClr val="tx1"/>
              </a:solidFill>
            </a:endParaRPr>
          </a:p>
        </p:txBody>
      </p:sp>
      <p:graphicFrame>
        <p:nvGraphicFramePr>
          <p:cNvPr id="12" name="11 Tabla"/>
          <p:cNvGraphicFramePr>
            <a:graphicFrameLocks noGrp="1"/>
          </p:cNvGraphicFramePr>
          <p:nvPr/>
        </p:nvGraphicFramePr>
        <p:xfrm>
          <a:off x="179512" y="2276872"/>
          <a:ext cx="6696744" cy="3839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44216"/>
                <a:gridCol w="1584176"/>
                <a:gridCol w="1494166"/>
                <a:gridCol w="1674186"/>
              </a:tblGrid>
              <a:tr h="1237168">
                <a:tc>
                  <a:txBody>
                    <a:bodyPr/>
                    <a:lstStyle/>
                    <a:p>
                      <a:r>
                        <a:rPr lang="es-ES" sz="1400" baseline="0" dirty="0" smtClean="0">
                          <a:latin typeface="Century Gothic" pitchFamily="34" charset="0"/>
                        </a:rPr>
                        <a:t>CATEGORÍAS GASTOS DEL PROYECTO</a:t>
                      </a:r>
                      <a:endParaRPr lang="es-ES" sz="1400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 smtClean="0">
                          <a:latin typeface="Century Gothic" pitchFamily="34" charset="0"/>
                        </a:rPr>
                        <a:t>COSTE TOTAL</a:t>
                      </a:r>
                    </a:p>
                    <a:p>
                      <a:r>
                        <a:rPr lang="es-ES" sz="1400" b="1" dirty="0" smtClean="0">
                          <a:latin typeface="Century Gothic" pitchFamily="34" charset="0"/>
                        </a:rPr>
                        <a:t>PROGRAMADO </a:t>
                      </a:r>
                    </a:p>
                    <a:p>
                      <a:r>
                        <a:rPr lang="es-ES" sz="1400" baseline="0" dirty="0" smtClean="0">
                          <a:latin typeface="Century Gothic" pitchFamily="34" charset="0"/>
                        </a:rPr>
                        <a:t>CATEGORÍAS GASTOS DEL PROYECTO</a:t>
                      </a:r>
                      <a:endParaRPr lang="es-ES" sz="1400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 smtClean="0">
                          <a:latin typeface="Century Gothic" pitchFamily="34" charset="0"/>
                        </a:rPr>
                        <a:t>COSTE TOTAL</a:t>
                      </a:r>
                    </a:p>
                    <a:p>
                      <a:r>
                        <a:rPr lang="es-ES" sz="1400" b="1" dirty="0" smtClean="0">
                          <a:latin typeface="Century Gothic" pitchFamily="34" charset="0"/>
                        </a:rPr>
                        <a:t>PREVISTO</a:t>
                      </a:r>
                    </a:p>
                    <a:p>
                      <a:r>
                        <a:rPr lang="es-ES" sz="1400" baseline="0" dirty="0" smtClean="0">
                          <a:latin typeface="Century Gothic" pitchFamily="34" charset="0"/>
                        </a:rPr>
                        <a:t>CATEGORÍAS GASTOS DEL PROYECTO</a:t>
                      </a:r>
                      <a:endParaRPr lang="es-ES" sz="1400" dirty="0" smtClean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 smtClean="0">
                          <a:latin typeface="Century Gothic" pitchFamily="34" charset="0"/>
                        </a:rPr>
                        <a:t>TOTAL DESVIACIÓN</a:t>
                      </a:r>
                      <a:r>
                        <a:rPr lang="es-ES" sz="1400" b="1" baseline="0" dirty="0" smtClean="0">
                          <a:latin typeface="Century Gothic" pitchFamily="34" charset="0"/>
                        </a:rPr>
                        <a:t> </a:t>
                      </a:r>
                      <a:r>
                        <a:rPr lang="es-ES" sz="1400" baseline="0" dirty="0" smtClean="0">
                          <a:latin typeface="Century Gothic" pitchFamily="34" charset="0"/>
                        </a:rPr>
                        <a:t>POSITIVA</a:t>
                      </a:r>
                      <a:endParaRPr lang="es-ES" sz="1400" dirty="0">
                        <a:latin typeface="Century Gothic" pitchFamily="34" charset="0"/>
                      </a:endParaRPr>
                    </a:p>
                  </a:txBody>
                  <a:tcPr/>
                </a:tc>
              </a:tr>
              <a:tr h="371696">
                <a:tc>
                  <a:txBody>
                    <a:bodyPr/>
                    <a:lstStyle/>
                    <a:p>
                      <a:r>
                        <a:rPr lang="es-ES" sz="1400" dirty="0" smtClean="0">
                          <a:latin typeface="Century Gothic" pitchFamily="34" charset="0"/>
                        </a:rPr>
                        <a:t>PERSONAL</a:t>
                      </a:r>
                      <a:endParaRPr lang="es-ES" sz="1400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entury Gothic" pitchFamily="34" charset="0"/>
                        </a:rPr>
                        <a:t>558.577,72</a:t>
                      </a:r>
                      <a:endParaRPr lang="es-ES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entury Gothic" pitchFamily="34" charset="0"/>
                        </a:rPr>
                        <a:t>317.528,55</a:t>
                      </a:r>
                      <a:endParaRPr lang="es-ES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entury Gothic" pitchFamily="34" charset="0"/>
                        </a:rPr>
                        <a:t>-241.049,17</a:t>
                      </a:r>
                      <a:endParaRPr lang="es-ES" dirty="0">
                        <a:latin typeface="Century Gothic" pitchFamily="34" charset="0"/>
                      </a:endParaRPr>
                    </a:p>
                  </a:txBody>
                  <a:tcPr/>
                </a:tc>
              </a:tr>
              <a:tr h="371696">
                <a:tc>
                  <a:txBody>
                    <a:bodyPr/>
                    <a:lstStyle/>
                    <a:p>
                      <a:r>
                        <a:rPr lang="es-ES" sz="1400" dirty="0" smtClean="0">
                          <a:latin typeface="Century Gothic" pitchFamily="34" charset="0"/>
                        </a:rPr>
                        <a:t>OFICINA</a:t>
                      </a:r>
                      <a:endParaRPr lang="es-ES" sz="1400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entury Gothic" pitchFamily="34" charset="0"/>
                        </a:rPr>
                        <a:t>40.141,41</a:t>
                      </a:r>
                      <a:endParaRPr lang="es-ES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entury Gothic" pitchFamily="34" charset="0"/>
                        </a:rPr>
                        <a:t>22.931,88</a:t>
                      </a:r>
                      <a:endParaRPr lang="es-ES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entury Gothic" pitchFamily="34" charset="0"/>
                        </a:rPr>
                        <a:t>-17.209,53</a:t>
                      </a:r>
                      <a:endParaRPr lang="es-ES" dirty="0">
                        <a:latin typeface="Century Gothic" pitchFamily="34" charset="0"/>
                      </a:endParaRPr>
                    </a:p>
                  </a:txBody>
                  <a:tcPr/>
                </a:tc>
              </a:tr>
              <a:tr h="371696">
                <a:tc>
                  <a:txBody>
                    <a:bodyPr/>
                    <a:lstStyle/>
                    <a:p>
                      <a:r>
                        <a:rPr lang="es-ES" sz="1400" dirty="0" smtClean="0">
                          <a:latin typeface="Century Gothic" pitchFamily="34" charset="0"/>
                        </a:rPr>
                        <a:t>DESPLAZAMIENTOS</a:t>
                      </a:r>
                      <a:endParaRPr lang="es-ES" sz="1400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entury Gothic" pitchFamily="34" charset="0"/>
                        </a:rPr>
                        <a:t>79.522,98</a:t>
                      </a:r>
                      <a:endParaRPr lang="es-ES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dirty="0" smtClean="0">
                          <a:solidFill>
                            <a:srgbClr val="FF00FF"/>
                          </a:solidFill>
                          <a:latin typeface="Century Gothic" pitchFamily="34" charset="0"/>
                        </a:rPr>
                        <a:t>200.000,00</a:t>
                      </a:r>
                      <a:endParaRPr lang="es-ES" b="1" dirty="0">
                        <a:solidFill>
                          <a:srgbClr val="FF00FF"/>
                        </a:solidFill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dirty="0" smtClean="0">
                          <a:solidFill>
                            <a:srgbClr val="FF00FF"/>
                          </a:solidFill>
                          <a:latin typeface="Century Gothic" pitchFamily="34" charset="0"/>
                        </a:rPr>
                        <a:t>120.477,02</a:t>
                      </a:r>
                      <a:endParaRPr lang="es-ES" b="1" dirty="0">
                        <a:solidFill>
                          <a:srgbClr val="FF00FF"/>
                        </a:solidFill>
                        <a:latin typeface="Century Gothic" pitchFamily="34" charset="0"/>
                      </a:endParaRPr>
                    </a:p>
                  </a:txBody>
                  <a:tcPr/>
                </a:tc>
              </a:tr>
              <a:tr h="371696">
                <a:tc>
                  <a:txBody>
                    <a:bodyPr/>
                    <a:lstStyle/>
                    <a:p>
                      <a:r>
                        <a:rPr lang="es-ES" sz="1400" dirty="0" smtClean="0">
                          <a:latin typeface="Century Gothic" pitchFamily="34" charset="0"/>
                        </a:rPr>
                        <a:t>EXTERNOS</a:t>
                      </a:r>
                      <a:endParaRPr lang="es-ES" sz="1400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entury Gothic" pitchFamily="34" charset="0"/>
                        </a:rPr>
                        <a:t>307.362,99</a:t>
                      </a:r>
                      <a:endParaRPr lang="es-ES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entury Gothic" pitchFamily="34" charset="0"/>
                        </a:rPr>
                        <a:t>107.676,11</a:t>
                      </a:r>
                      <a:endParaRPr lang="es-ES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entury Gothic" pitchFamily="34" charset="0"/>
                        </a:rPr>
                        <a:t>-199.686,88</a:t>
                      </a:r>
                      <a:endParaRPr lang="es-ES" dirty="0">
                        <a:latin typeface="Century Gothic" pitchFamily="34" charset="0"/>
                      </a:endParaRPr>
                    </a:p>
                  </a:txBody>
                  <a:tcPr/>
                </a:tc>
              </a:tr>
              <a:tr h="371696">
                <a:tc>
                  <a:txBody>
                    <a:bodyPr/>
                    <a:lstStyle/>
                    <a:p>
                      <a:r>
                        <a:rPr lang="es-ES" sz="1400" dirty="0" smtClean="0">
                          <a:latin typeface="Century Gothic" pitchFamily="34" charset="0"/>
                        </a:rPr>
                        <a:t>EQUIPOS</a:t>
                      </a:r>
                      <a:endParaRPr lang="es-ES" sz="1400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entury Gothic" pitchFamily="34" charset="0"/>
                        </a:rPr>
                        <a:t>23.000,00</a:t>
                      </a:r>
                      <a:endParaRPr lang="es-ES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dirty="0" smtClean="0">
                          <a:solidFill>
                            <a:srgbClr val="FF00FF"/>
                          </a:solidFill>
                          <a:latin typeface="Century Gothic" pitchFamily="34" charset="0"/>
                        </a:rPr>
                        <a:t>70.000.00</a:t>
                      </a:r>
                      <a:endParaRPr lang="es-ES" b="1" dirty="0">
                        <a:solidFill>
                          <a:srgbClr val="FF00FF"/>
                        </a:solidFill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dirty="0" smtClean="0">
                          <a:solidFill>
                            <a:srgbClr val="FF00FF"/>
                          </a:solidFill>
                          <a:latin typeface="Century Gothic" pitchFamily="34" charset="0"/>
                        </a:rPr>
                        <a:t>47.000,00</a:t>
                      </a:r>
                      <a:endParaRPr lang="es-ES" b="1" dirty="0">
                        <a:solidFill>
                          <a:srgbClr val="FF00FF"/>
                        </a:solidFill>
                        <a:latin typeface="Century Gothic" pitchFamily="34" charset="0"/>
                      </a:endParaRPr>
                    </a:p>
                  </a:txBody>
                  <a:tcPr/>
                </a:tc>
              </a:tr>
              <a:tr h="371696">
                <a:tc>
                  <a:txBody>
                    <a:bodyPr/>
                    <a:lstStyle/>
                    <a:p>
                      <a:r>
                        <a:rPr lang="es-ES" sz="1400" dirty="0" smtClean="0">
                          <a:latin typeface="Century Gothic" pitchFamily="34" charset="0"/>
                        </a:rPr>
                        <a:t>INFRAESTRUCTURAS</a:t>
                      </a:r>
                      <a:endParaRPr lang="es-ES" sz="1400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entury Gothic" pitchFamily="34" charset="0"/>
                        </a:rPr>
                        <a:t>0,00</a:t>
                      </a:r>
                      <a:endParaRPr lang="es-ES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entury Gothic" pitchFamily="34" charset="0"/>
                        </a:rPr>
                        <a:t>0,00</a:t>
                      </a:r>
                      <a:endParaRPr lang="es-ES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entury Gothic" pitchFamily="34" charset="0"/>
                        </a:rPr>
                        <a:t>0,00</a:t>
                      </a:r>
                      <a:endParaRPr lang="es-ES" dirty="0">
                        <a:latin typeface="Century Gothic" pitchFamily="34" charset="0"/>
                      </a:endParaRPr>
                    </a:p>
                  </a:txBody>
                  <a:tcPr/>
                </a:tc>
              </a:tr>
              <a:tr h="371696">
                <a:tc>
                  <a:txBody>
                    <a:bodyPr/>
                    <a:lstStyle/>
                    <a:p>
                      <a:r>
                        <a:rPr lang="es-ES" sz="1400" dirty="0" smtClean="0">
                          <a:latin typeface="Century Gothic" pitchFamily="34" charset="0"/>
                        </a:rPr>
                        <a:t>TOTAL</a:t>
                      </a:r>
                      <a:endParaRPr lang="es-ES" sz="1400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dirty="0" smtClean="0">
                          <a:solidFill>
                            <a:srgbClr val="CA0635"/>
                          </a:solidFill>
                          <a:latin typeface="Century Gothic" pitchFamily="34" charset="0"/>
                        </a:rPr>
                        <a:t>1.008.605,10</a:t>
                      </a:r>
                      <a:endParaRPr lang="es-ES" b="1" dirty="0">
                        <a:solidFill>
                          <a:srgbClr val="CA0635"/>
                        </a:solidFill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Century Gothic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9 Rectángulo redondeado"/>
          <p:cNvSpPr/>
          <p:nvPr/>
        </p:nvSpPr>
        <p:spPr>
          <a:xfrm>
            <a:off x="7164288" y="3429000"/>
            <a:ext cx="1728192" cy="1512168"/>
          </a:xfrm>
          <a:prstGeom prst="round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Rectángulo"/>
          <p:cNvSpPr/>
          <p:nvPr/>
        </p:nvSpPr>
        <p:spPr>
          <a:xfrm>
            <a:off x="7164288" y="3429000"/>
            <a:ext cx="17281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 smtClean="0">
                <a:solidFill>
                  <a:srgbClr val="FF0000"/>
                </a:solidFill>
                <a:latin typeface="Century Gothic" pitchFamily="34" charset="0"/>
              </a:rPr>
              <a:t>16,60% </a:t>
            </a:r>
            <a:r>
              <a:rPr lang="es-ES" b="1" dirty="0" smtClean="0">
                <a:solidFill>
                  <a:srgbClr val="FF0000"/>
                </a:solidFill>
                <a:latin typeface="Century Gothic" pitchFamily="34" charset="0"/>
              </a:rPr>
              <a:t>PAR RAPPORT AU COÛT TOTAL DU PROJET</a:t>
            </a:r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17" name="16 Rectángulo"/>
          <p:cNvSpPr/>
          <p:nvPr/>
        </p:nvSpPr>
        <p:spPr>
          <a:xfrm>
            <a:off x="7292401" y="2276872"/>
            <a:ext cx="148149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b="1" dirty="0" smtClean="0">
                <a:solidFill>
                  <a:srgbClr val="FF00FF"/>
                </a:solidFill>
                <a:latin typeface="Century Gothic" pitchFamily="34" charset="0"/>
              </a:rPr>
              <a:t>167.477,02€</a:t>
            </a:r>
          </a:p>
          <a:p>
            <a:pPr algn="ctr"/>
            <a:r>
              <a:rPr lang="es-ES" b="1" dirty="0" smtClean="0">
                <a:solidFill>
                  <a:srgbClr val="FF00FF"/>
                </a:solidFill>
                <a:latin typeface="Century Gothic" pitchFamily="34" charset="0"/>
              </a:rPr>
              <a:t>DÉVIATION </a:t>
            </a:r>
          </a:p>
          <a:p>
            <a:pPr algn="ctr"/>
            <a:r>
              <a:rPr lang="es-ES" b="1" dirty="0" smtClean="0">
                <a:solidFill>
                  <a:srgbClr val="FF00FF"/>
                </a:solidFill>
                <a:latin typeface="Century Gothic" pitchFamily="34" charset="0"/>
              </a:rPr>
              <a:t>POSITIVE</a:t>
            </a:r>
            <a:endParaRPr lang="es-ES" dirty="0"/>
          </a:p>
        </p:txBody>
      </p:sp>
      <p:sp>
        <p:nvSpPr>
          <p:cNvPr id="18" name="17 Rectángulo redondeado"/>
          <p:cNvSpPr/>
          <p:nvPr/>
        </p:nvSpPr>
        <p:spPr>
          <a:xfrm>
            <a:off x="7164288" y="2276872"/>
            <a:ext cx="1728192" cy="936104"/>
          </a:xfrm>
          <a:prstGeom prst="round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18 Rectángulo redondeado"/>
          <p:cNvSpPr/>
          <p:nvPr/>
        </p:nvSpPr>
        <p:spPr>
          <a:xfrm>
            <a:off x="2051720" y="5733256"/>
            <a:ext cx="1728192" cy="360040"/>
          </a:xfrm>
          <a:prstGeom prst="round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7 Título"/>
          <p:cNvSpPr txBox="1">
            <a:spLocks/>
          </p:cNvSpPr>
          <p:nvPr/>
        </p:nvSpPr>
        <p:spPr>
          <a:xfrm>
            <a:off x="1835696" y="836712"/>
            <a:ext cx="777686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26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MOT CLÉS :</a:t>
            </a:r>
            <a:endParaRPr lang="es-ES" sz="2600" b="1" dirty="0" smtClean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ES" sz="2000" b="1" dirty="0" err="1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Déviation</a:t>
            </a:r>
            <a:r>
              <a:rPr lang="es-ES" sz="20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 positive</a:t>
            </a:r>
            <a:endParaRPr lang="es-ES" sz="2000" b="1" dirty="0" smtClean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ES" sz="2000" b="1" noProof="0" dirty="0" err="1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Coût</a:t>
            </a:r>
            <a:r>
              <a:rPr lang="es-ES" sz="2000" b="1" noProof="0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 total du </a:t>
            </a:r>
            <a:r>
              <a:rPr lang="es-ES" sz="2000" b="1" noProof="0" dirty="0" err="1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projet</a:t>
            </a:r>
            <a:endParaRPr lang="es-ES" sz="2000" b="1" noProof="0" dirty="0" smtClean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s-ES" sz="1200" b="1" i="0" u="none" strike="noStrike" kern="1200" cap="none" spc="0" normalizeH="0" baseline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 Título"/>
          <p:cNvSpPr>
            <a:spLocks noGrp="1"/>
          </p:cNvSpPr>
          <p:nvPr>
            <p:ph type="title"/>
          </p:nvPr>
        </p:nvSpPr>
        <p:spPr>
          <a:xfrm>
            <a:off x="-324544" y="764704"/>
            <a:ext cx="7632848" cy="1143000"/>
          </a:xfrm>
        </p:spPr>
        <p:txBody>
          <a:bodyPr/>
          <a:lstStyle/>
          <a:p>
            <a:r>
              <a:rPr lang="es-ES" sz="3600" dirty="0" smtClean="0">
                <a:solidFill>
                  <a:schemeClr val="tx1"/>
                </a:solidFill>
              </a:rPr>
              <a:t>DONNÉES FICHES</a:t>
            </a:r>
            <a:endParaRPr lang="es-ES" sz="3600" dirty="0">
              <a:solidFill>
                <a:schemeClr val="tx1"/>
              </a:solidFill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689609" y="548680"/>
            <a:ext cx="93166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b="1" dirty="0" smtClean="0"/>
              <a:t>Fiche </a:t>
            </a:r>
            <a:r>
              <a:rPr lang="es-ES" sz="1600" b="1" dirty="0" smtClean="0"/>
              <a:t>nº:</a:t>
            </a:r>
            <a:endParaRPr lang="es-ES" sz="1600" b="1" dirty="0"/>
          </a:p>
        </p:txBody>
      </p:sp>
      <p:sp>
        <p:nvSpPr>
          <p:cNvPr id="8" name="7 Elipse"/>
          <p:cNvSpPr/>
          <p:nvPr/>
        </p:nvSpPr>
        <p:spPr>
          <a:xfrm>
            <a:off x="683568" y="908720"/>
            <a:ext cx="864096" cy="864096"/>
          </a:xfrm>
          <a:prstGeom prst="ellipse">
            <a:avLst/>
          </a:prstGeom>
          <a:solidFill>
            <a:srgbClr val="66F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7200" dirty="0" smtClean="0">
                <a:solidFill>
                  <a:schemeClr val="tx1"/>
                </a:solidFill>
              </a:rPr>
              <a:t>7</a:t>
            </a:r>
            <a:endParaRPr lang="es-ES" sz="7200" dirty="0">
              <a:solidFill>
                <a:schemeClr val="tx1"/>
              </a:solidFill>
            </a:endParaRPr>
          </a:p>
        </p:txBody>
      </p:sp>
      <p:pic>
        <p:nvPicPr>
          <p:cNvPr id="12697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03201" y="2132856"/>
            <a:ext cx="3152775" cy="340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Resultado de imagen de cartel comic 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9992" y="1700808"/>
            <a:ext cx="3939530" cy="3939530"/>
          </a:xfrm>
          <a:prstGeom prst="rect">
            <a:avLst/>
          </a:prstGeom>
          <a:noFill/>
        </p:spPr>
      </p:pic>
      <p:sp>
        <p:nvSpPr>
          <p:cNvPr id="10" name="9 Rectángulo"/>
          <p:cNvSpPr/>
          <p:nvPr/>
        </p:nvSpPr>
        <p:spPr>
          <a:xfrm rot="21010669">
            <a:off x="5061383" y="3487553"/>
            <a:ext cx="269795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 smtClean="0">
                <a:solidFill>
                  <a:srgbClr val="002060"/>
                </a:solidFill>
                <a:latin typeface="Century Gothic" pitchFamily="34" charset="0"/>
              </a:rPr>
              <a:t>VISTO</a:t>
            </a:r>
            <a:endParaRPr lang="es-E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 Título"/>
          <p:cNvSpPr>
            <a:spLocks noGrp="1"/>
          </p:cNvSpPr>
          <p:nvPr>
            <p:ph type="title"/>
          </p:nvPr>
        </p:nvSpPr>
        <p:spPr>
          <a:xfrm>
            <a:off x="1619672" y="773832"/>
            <a:ext cx="5976664" cy="1143000"/>
          </a:xfrm>
        </p:spPr>
        <p:txBody>
          <a:bodyPr/>
          <a:lstStyle/>
          <a:p>
            <a:pPr algn="l"/>
            <a:r>
              <a:rPr lang="es-ES" sz="3600" dirty="0" smtClean="0">
                <a:solidFill>
                  <a:schemeClr val="tx1"/>
                </a:solidFill>
              </a:rPr>
              <a:t>PLAN DE </a:t>
            </a:r>
            <a:r>
              <a:rPr lang="es-ES" sz="3600" dirty="0" smtClean="0">
                <a:solidFill>
                  <a:schemeClr val="tx1"/>
                </a:solidFill>
              </a:rPr>
              <a:t>ACTION</a:t>
            </a:r>
            <a:endParaRPr lang="es-ES" sz="3600" dirty="0">
              <a:solidFill>
                <a:schemeClr val="tx1"/>
              </a:solidFill>
            </a:endParaRPr>
          </a:p>
        </p:txBody>
      </p:sp>
      <p:sp>
        <p:nvSpPr>
          <p:cNvPr id="5" name="7 Título"/>
          <p:cNvSpPr txBox="1">
            <a:spLocks/>
          </p:cNvSpPr>
          <p:nvPr/>
        </p:nvSpPr>
        <p:spPr>
          <a:xfrm>
            <a:off x="611560" y="3510136"/>
            <a:ext cx="820891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ES" sz="26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Supresión, sustitución o inclusión de acciones, realizaciones.</a:t>
            </a:r>
          </a:p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s-ES" sz="1000" b="1" dirty="0" smtClean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ES" sz="26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Revisión contribución a indicadores.</a:t>
            </a:r>
          </a:p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s-ES" sz="1000" b="1" dirty="0" smtClean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ES" sz="26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Supresión, inclusión o sustitución de actividades y entregables.</a:t>
            </a:r>
          </a:p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s-ES" sz="1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ES" sz="2600" b="1" noProof="0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Límite para solicitarla: 6 meses antes de la finalización.</a:t>
            </a:r>
          </a:p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s-ES" sz="1200" b="1" i="0" u="none" strike="noStrike" kern="1200" cap="none" spc="0" normalizeH="0" baseline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323528" y="548680"/>
            <a:ext cx="153118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b="1" dirty="0" smtClean="0"/>
              <a:t>Fiches </a:t>
            </a:r>
            <a:r>
              <a:rPr lang="es-ES" sz="1600" b="1" dirty="0" smtClean="0"/>
              <a:t>8.a y 8.b.</a:t>
            </a:r>
            <a:endParaRPr lang="es-ES" sz="1600" b="1" dirty="0"/>
          </a:p>
        </p:txBody>
      </p:sp>
      <p:sp>
        <p:nvSpPr>
          <p:cNvPr id="8" name="7 Elipse"/>
          <p:cNvSpPr/>
          <p:nvPr/>
        </p:nvSpPr>
        <p:spPr>
          <a:xfrm>
            <a:off x="683568" y="908720"/>
            <a:ext cx="864096" cy="864096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7200" dirty="0" smtClean="0">
                <a:solidFill>
                  <a:schemeClr val="tx1"/>
                </a:solidFill>
              </a:rPr>
              <a:t>8</a:t>
            </a:r>
            <a:endParaRPr lang="es-ES" sz="7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title"/>
          </p:nvPr>
        </p:nvSpPr>
        <p:spPr>
          <a:xfrm>
            <a:off x="467544" y="2636912"/>
            <a:ext cx="8229600" cy="1143000"/>
          </a:xfrm>
        </p:spPr>
        <p:txBody>
          <a:bodyPr/>
          <a:lstStyle/>
          <a:p>
            <a:r>
              <a:rPr lang="es-ES" dirty="0" smtClean="0"/>
              <a:t>CHANGEMENTS ASSOCIÉS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title"/>
          </p:nvPr>
        </p:nvSpPr>
        <p:spPr>
          <a:xfrm>
            <a:off x="467544" y="2636912"/>
            <a:ext cx="8229600" cy="1143000"/>
          </a:xfrm>
        </p:spPr>
        <p:txBody>
          <a:bodyPr/>
          <a:lstStyle/>
          <a:p>
            <a:r>
              <a:rPr lang="es-ES" dirty="0" smtClean="0"/>
              <a:t>REGROUPER LES MODIFICATIONS</a:t>
            </a:r>
            <a:br>
              <a:rPr lang="es-ES" dirty="0" smtClean="0"/>
            </a:br>
            <a:r>
              <a:rPr lang="es-ES" dirty="0" smtClean="0"/>
              <a:t>À PREVOIR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uadroTexto"/>
          <p:cNvSpPr txBox="1"/>
          <p:nvPr/>
        </p:nvSpPr>
        <p:spPr>
          <a:xfrm>
            <a:off x="1979712" y="4365104"/>
            <a:ext cx="53285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chemeClr val="tx2"/>
                </a:solidFill>
                <a:latin typeface="Century Gothic" pitchFamily="34" charset="0"/>
              </a:rPr>
              <a:t>www.poctefa.eu</a:t>
            </a:r>
          </a:p>
          <a:p>
            <a:pPr algn="ctr"/>
            <a:r>
              <a:rPr lang="es-ES" sz="3200" dirty="0" smtClean="0">
                <a:solidFill>
                  <a:schemeClr val="tx2"/>
                </a:solidFill>
                <a:latin typeface="Century Gothic" pitchFamily="34" charset="0"/>
              </a:rPr>
              <a:t>info@poctefa.eu</a:t>
            </a:r>
          </a:p>
          <a:p>
            <a:pPr algn="ctr"/>
            <a:r>
              <a:rPr lang="es-ES" sz="3200" dirty="0" smtClean="0">
                <a:solidFill>
                  <a:schemeClr val="tx2"/>
                </a:solidFill>
                <a:latin typeface="Century Gothic" pitchFamily="34" charset="0"/>
              </a:rPr>
              <a:t>#POCTEFA</a:t>
            </a:r>
          </a:p>
        </p:txBody>
      </p:sp>
      <p:sp>
        <p:nvSpPr>
          <p:cNvPr id="12" name="11 Rectángulo"/>
          <p:cNvSpPr/>
          <p:nvPr/>
        </p:nvSpPr>
        <p:spPr>
          <a:xfrm>
            <a:off x="0" y="1772816"/>
            <a:ext cx="9144000" cy="230425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CuadroTexto"/>
          <p:cNvSpPr txBox="1"/>
          <p:nvPr/>
        </p:nvSpPr>
        <p:spPr>
          <a:xfrm>
            <a:off x="1835696" y="2564904"/>
            <a:ext cx="547260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800" dirty="0" smtClean="0">
                <a:solidFill>
                  <a:schemeClr val="bg1"/>
                </a:solidFill>
                <a:latin typeface="Century Gothic" pitchFamily="34" charset="0"/>
              </a:rPr>
              <a:t>Gracias | </a:t>
            </a:r>
            <a:r>
              <a:rPr lang="es-ES" sz="4800" dirty="0" err="1" smtClean="0">
                <a:solidFill>
                  <a:schemeClr val="bg1"/>
                </a:solidFill>
                <a:latin typeface="Century Gothic" pitchFamily="34" charset="0"/>
              </a:rPr>
              <a:t>Merci</a:t>
            </a:r>
            <a:endParaRPr lang="es-ES" sz="48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algn="ctr"/>
            <a:endParaRPr lang="es-ES" dirty="0">
              <a:solidFill>
                <a:schemeClr val="bg1"/>
              </a:solidFill>
            </a:endParaRPr>
          </a:p>
        </p:txBody>
      </p:sp>
      <p:grpSp>
        <p:nvGrpSpPr>
          <p:cNvPr id="13" name="12 Grupo"/>
          <p:cNvGrpSpPr/>
          <p:nvPr/>
        </p:nvGrpSpPr>
        <p:grpSpPr>
          <a:xfrm>
            <a:off x="1979712" y="6165304"/>
            <a:ext cx="5616624" cy="369332"/>
            <a:chOff x="395536" y="6165304"/>
            <a:chExt cx="5616624" cy="369332"/>
          </a:xfrm>
        </p:grpSpPr>
        <p:sp>
          <p:nvSpPr>
            <p:cNvPr id="5" name="4 CuadroTexto"/>
            <p:cNvSpPr txBox="1"/>
            <p:nvPr/>
          </p:nvSpPr>
          <p:spPr>
            <a:xfrm>
              <a:off x="395536" y="6165304"/>
              <a:ext cx="56166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dirty="0" smtClean="0">
                  <a:solidFill>
                    <a:schemeClr val="tx2"/>
                  </a:solidFill>
                </a:rPr>
                <a:t>Síguenos en | </a:t>
              </a:r>
              <a:r>
                <a:rPr lang="es-ES" dirty="0" err="1" smtClean="0">
                  <a:solidFill>
                    <a:schemeClr val="tx2"/>
                  </a:solidFill>
                </a:rPr>
                <a:t>Suivez-nous</a:t>
              </a:r>
              <a:r>
                <a:rPr lang="es-ES" dirty="0" smtClean="0">
                  <a:solidFill>
                    <a:schemeClr val="tx2"/>
                  </a:solidFill>
                </a:rPr>
                <a:t> sur                         @</a:t>
              </a:r>
              <a:r>
                <a:rPr lang="es-ES" dirty="0" err="1" smtClean="0">
                  <a:solidFill>
                    <a:schemeClr val="tx2"/>
                  </a:solidFill>
                </a:rPr>
                <a:t>ctppoctefa</a:t>
              </a:r>
              <a:endParaRPr lang="es-ES" dirty="0">
                <a:solidFill>
                  <a:schemeClr val="tx2"/>
                </a:solidFill>
              </a:endParaRPr>
            </a:p>
          </p:txBody>
        </p:sp>
        <p:pic>
          <p:nvPicPr>
            <p:cNvPr id="6" name="5 Imagen" descr="1000px-F_icon.svg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47864" y="6237312"/>
              <a:ext cx="216024" cy="216024"/>
            </a:xfrm>
            <a:prstGeom prst="rect">
              <a:avLst/>
            </a:prstGeom>
          </p:spPr>
        </p:pic>
        <p:pic>
          <p:nvPicPr>
            <p:cNvPr id="7" name="6 Imagen" descr="twitter-icon-square-logo-preview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35896" y="6237312"/>
              <a:ext cx="216024" cy="216024"/>
            </a:xfrm>
            <a:prstGeom prst="rect">
              <a:avLst/>
            </a:prstGeom>
          </p:spPr>
        </p:pic>
        <p:pic>
          <p:nvPicPr>
            <p:cNvPr id="8" name="7 Imagen" descr="square-linkedin-512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23928" y="6237312"/>
              <a:ext cx="226458" cy="226458"/>
            </a:xfrm>
            <a:prstGeom prst="rect">
              <a:avLst/>
            </a:prstGeom>
          </p:spPr>
        </p:pic>
        <p:pic>
          <p:nvPicPr>
            <p:cNvPr id="9" name="8 Imagen" descr="Youtube_logo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211960" y="6237312"/>
              <a:ext cx="220108" cy="208478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3011</TotalTime>
  <Words>859</Words>
  <Application>Microsoft Office PowerPoint</Application>
  <PresentationFormat>Presentación en pantalla (4:3)</PresentationFormat>
  <Paragraphs>257</Paragraphs>
  <Slides>28</Slides>
  <Notes>27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diapositiva</vt:lpstr>
      </vt:variant>
      <vt:variant>
        <vt:i4>28</vt:i4>
      </vt:variant>
    </vt:vector>
  </HeadingPairs>
  <TitlesOfParts>
    <vt:vector size="30" baseType="lpstr">
      <vt:lpstr>Tema de Office</vt:lpstr>
      <vt:lpstr>Diseño personalizado</vt:lpstr>
      <vt:lpstr>Diapositiva 1</vt:lpstr>
      <vt:lpstr>MODIFICATIONS</vt:lpstr>
      <vt:lpstr>IL EXISTE UN GUIDE</vt:lpstr>
      <vt:lpstr>Diapositiva 4</vt:lpstr>
      <vt:lpstr>Le CHEF DE FILE / BÉNÉFICIAIRE PRINCIPAL est tenu d’informer tout son partenariat</vt:lpstr>
      <vt:lpstr>Diapositiva 6</vt:lpstr>
      <vt:lpstr>Diapositiva 7</vt:lpstr>
      <vt:lpstr>Diapositiva 8</vt:lpstr>
      <vt:lpstr>Diapositiva 9</vt:lpstr>
      <vt:lpstr>Diapositiva 10</vt:lpstr>
      <vt:lpstr>Diapositiva 11</vt:lpstr>
      <vt:lpstr>MOIS</vt:lpstr>
      <vt:lpstr>CANDIDATURE/FORMULAIRE PROVISOIRE</vt:lpstr>
      <vt:lpstr>8 TYPES DE CHANGEMENT</vt:lpstr>
      <vt:lpstr>PROROGATION/ CALENDRIER</vt:lpstr>
      <vt:lpstr>PARTENARIAT</vt:lpstr>
      <vt:lpstr>PARTENAIRES ASSOCIÉS</vt:lpstr>
      <vt:lpstr>TIERS CONVENTIONNÉS</vt:lpstr>
      <vt:lpstr>PF: COÛT TOTAL / RÉPARTITION DU BUDGET</vt:lpstr>
      <vt:lpstr>PF: MODIFICATIONS DE COFINANCEMENTS PUCLICS</vt:lpstr>
      <vt:lpstr>TC: DÉVIATION SUPÉRIEURE AU 10% ENTRE CATÉGORIES DE DÉPENSES SUR LE COÛT TOTAL DU PROJET</vt:lpstr>
      <vt:lpstr>Diapositiva 22</vt:lpstr>
      <vt:lpstr>Diapositiva 23</vt:lpstr>
      <vt:lpstr>DONNÉES FICHES</vt:lpstr>
      <vt:lpstr>PLAN DE ACTION</vt:lpstr>
      <vt:lpstr>CHANGEMENTS ASSOCIÉS</vt:lpstr>
      <vt:lpstr>REGROUPER LES MODIFICATIONS À PREVOIR</vt:lpstr>
      <vt:lpstr>Diapositiva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Calibri 44</dc:title>
  <dc:creator>IGOA</dc:creator>
  <cp:lastModifiedBy>OPCC</cp:lastModifiedBy>
  <cp:revision>270</cp:revision>
  <dcterms:created xsi:type="dcterms:W3CDTF">2014-10-08T09:06:41Z</dcterms:created>
  <dcterms:modified xsi:type="dcterms:W3CDTF">2020-03-12T12:37:21Z</dcterms:modified>
</cp:coreProperties>
</file>